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sldIdLst>
    <p:sldId id="259" r:id="rId2"/>
    <p:sldId id="317" r:id="rId3"/>
    <p:sldId id="308" r:id="rId4"/>
    <p:sldId id="309" r:id="rId5"/>
    <p:sldId id="312" r:id="rId6"/>
    <p:sldId id="313" r:id="rId7"/>
    <p:sldId id="318" r:id="rId8"/>
    <p:sldId id="315" r:id="rId9"/>
    <p:sldId id="316" r:id="rId10"/>
    <p:sldId id="325" r:id="rId11"/>
    <p:sldId id="326" r:id="rId12"/>
    <p:sldId id="319" r:id="rId13"/>
    <p:sldId id="322" r:id="rId14"/>
    <p:sldId id="320" r:id="rId15"/>
    <p:sldId id="321" r:id="rId16"/>
    <p:sldId id="323" r:id="rId17"/>
    <p:sldId id="324" r:id="rId18"/>
  </p:sldIdLst>
  <p:sldSz cx="9144000" cy="6858000" type="screen4x3"/>
  <p:notesSz cx="6858000" cy="9144000"/>
  <p:defaultTextStyle>
    <a:defPPr>
      <a:defRPr lang="en-AU"/>
    </a:defPPr>
    <a:lvl1pPr algn="ctr" rtl="0" fontAlgn="base">
      <a:spcBef>
        <a:spcPct val="0"/>
      </a:spcBef>
      <a:spcAft>
        <a:spcPct val="0"/>
      </a:spcAft>
      <a:defRPr kern="1200">
        <a:solidFill>
          <a:schemeClr val="tx1"/>
        </a:solidFill>
        <a:latin typeface="Arial" charset="0"/>
        <a:ea typeface="+mn-ea"/>
        <a:cs typeface="Arial" charset="0"/>
      </a:defRPr>
    </a:lvl1pPr>
    <a:lvl2pPr marL="457200" algn="ctr" rtl="0" fontAlgn="base">
      <a:spcBef>
        <a:spcPct val="0"/>
      </a:spcBef>
      <a:spcAft>
        <a:spcPct val="0"/>
      </a:spcAft>
      <a:defRPr kern="1200">
        <a:solidFill>
          <a:schemeClr val="tx1"/>
        </a:solidFill>
        <a:latin typeface="Arial" charset="0"/>
        <a:ea typeface="+mn-ea"/>
        <a:cs typeface="Arial" charset="0"/>
      </a:defRPr>
    </a:lvl2pPr>
    <a:lvl3pPr marL="914400" algn="ctr" rtl="0" fontAlgn="base">
      <a:spcBef>
        <a:spcPct val="0"/>
      </a:spcBef>
      <a:spcAft>
        <a:spcPct val="0"/>
      </a:spcAft>
      <a:defRPr kern="1200">
        <a:solidFill>
          <a:schemeClr val="tx1"/>
        </a:solidFill>
        <a:latin typeface="Arial" charset="0"/>
        <a:ea typeface="+mn-ea"/>
        <a:cs typeface="Arial" charset="0"/>
      </a:defRPr>
    </a:lvl3pPr>
    <a:lvl4pPr marL="1371600" algn="ctr" rtl="0" fontAlgn="base">
      <a:spcBef>
        <a:spcPct val="0"/>
      </a:spcBef>
      <a:spcAft>
        <a:spcPct val="0"/>
      </a:spcAft>
      <a:defRPr kern="1200">
        <a:solidFill>
          <a:schemeClr val="tx1"/>
        </a:solidFill>
        <a:latin typeface="Arial" charset="0"/>
        <a:ea typeface="+mn-ea"/>
        <a:cs typeface="Arial" charset="0"/>
      </a:defRPr>
    </a:lvl4pPr>
    <a:lvl5pPr marL="1828800" algn="ctr"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7E1"/>
    <a:srgbClr val="CC9900"/>
    <a:srgbClr val="D5FF81"/>
    <a:srgbClr val="FF9933"/>
    <a:srgbClr val="FFF0E1"/>
    <a:srgbClr val="FFE8D1"/>
    <a:srgbClr val="CC3399"/>
    <a:srgbClr val="990099"/>
    <a:srgbClr val="FF9900"/>
    <a:srgbClr val="E2FF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4" d="100"/>
          <a:sy n="84" d="100"/>
        </p:scale>
        <p:origin x="-1152"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grpSp>
        <p:nvGrpSpPr>
          <p:cNvPr id="4" name="Group 2"/>
          <p:cNvGrpSpPr>
            <a:grpSpLocks/>
          </p:cNvGrpSpPr>
          <p:nvPr/>
        </p:nvGrpSpPr>
        <p:grpSpPr bwMode="auto">
          <a:xfrm>
            <a:off x="-373064" y="0"/>
            <a:ext cx="9517063" cy="6858000"/>
            <a:chOff x="-235" y="0"/>
            <a:chExt cx="5995" cy="4320"/>
          </a:xfrm>
        </p:grpSpPr>
        <p:sp>
          <p:nvSpPr>
            <p:cNvPr id="5" name="Rectangle 3"/>
            <p:cNvSpPr>
              <a:spLocks noChangeArrowheads="1"/>
            </p:cNvSpPr>
            <p:nvPr/>
          </p:nvSpPr>
          <p:spPr bwMode="hidden">
            <a:xfrm>
              <a:off x="-235" y="0"/>
              <a:ext cx="2208" cy="4320"/>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zh-CN" altLang="zh-CN" sz="2400">
                <a:latin typeface="Times New Roman" pitchFamily="18" charset="0"/>
                <a:ea typeface="宋体" charset="-122"/>
              </a:endParaRPr>
            </a:p>
          </p:txBody>
        </p:sp>
        <p:sp>
          <p:nvSpPr>
            <p:cNvPr id="6" name="Rectangle 4"/>
            <p:cNvSpPr>
              <a:spLocks noChangeArrowheads="1"/>
            </p:cNvSpPr>
            <p:nvPr/>
          </p:nvSpPr>
          <p:spPr bwMode="hidden">
            <a:xfrm>
              <a:off x="793" y="1065"/>
              <a:ext cx="4967" cy="1596"/>
            </a:xfrm>
            <a:prstGeom prst="rect">
              <a:avLst/>
            </a:prstGeom>
            <a:solidFill>
              <a:schemeClr val="bg2"/>
            </a:solidFill>
            <a:ln w="9525">
              <a:noFill/>
              <a:miter lim="800000"/>
              <a:headEnd/>
              <a:tailEnd/>
            </a:ln>
          </p:spPr>
          <p:txBody>
            <a:bodyPr/>
            <a:lstStyle/>
            <a:p>
              <a:pPr algn="l"/>
              <a:endParaRPr lang="zh-CN" altLang="zh-CN" sz="2400">
                <a:latin typeface="Times New Roman" pitchFamily="18" charset="0"/>
                <a:ea typeface="宋体" charset="-122"/>
              </a:endParaRPr>
            </a:p>
          </p:txBody>
        </p:sp>
        <p:grpSp>
          <p:nvGrpSpPr>
            <p:cNvPr id="7" name="Group 5"/>
            <p:cNvGrpSpPr>
              <a:grpSpLocks/>
            </p:cNvGrpSpPr>
            <p:nvPr/>
          </p:nvGrpSpPr>
          <p:grpSpPr bwMode="auto">
            <a:xfrm>
              <a:off x="80" y="672"/>
              <a:ext cx="1445" cy="1989"/>
              <a:chOff x="80" y="672"/>
              <a:chExt cx="1445" cy="1989"/>
            </a:xfrm>
          </p:grpSpPr>
          <p:sp>
            <p:nvSpPr>
              <p:cNvPr id="8" name="Rectangle 6"/>
              <p:cNvSpPr>
                <a:spLocks noChangeArrowheads="1"/>
              </p:cNvSpPr>
              <p:nvPr userDrawn="1"/>
            </p:nvSpPr>
            <p:spPr bwMode="auto">
              <a:xfrm>
                <a:off x="80" y="2257"/>
                <a:ext cx="363" cy="404"/>
              </a:xfrm>
              <a:prstGeom prst="rect">
                <a:avLst/>
              </a:prstGeom>
              <a:solidFill>
                <a:schemeClr val="accent2"/>
              </a:soli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9" name="Rectangle 7"/>
              <p:cNvSpPr>
                <a:spLocks noChangeArrowheads="1"/>
              </p:cNvSpPr>
              <p:nvPr userDrawn="1"/>
            </p:nvSpPr>
            <p:spPr bwMode="auto">
              <a:xfrm>
                <a:off x="793" y="1065"/>
                <a:ext cx="362" cy="405"/>
              </a:xfrm>
              <a:prstGeom prst="rect">
                <a:avLst/>
              </a:prstGeom>
              <a:solidFill>
                <a:schemeClr val="folHlink"/>
              </a:soli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10" name="Rectangle 8"/>
              <p:cNvSpPr>
                <a:spLocks noChangeArrowheads="1"/>
              </p:cNvSpPr>
              <p:nvPr userDrawn="1"/>
            </p:nvSpPr>
            <p:spPr bwMode="auto">
              <a:xfrm>
                <a:off x="1156" y="672"/>
                <a:ext cx="369" cy="400"/>
              </a:xfrm>
              <a:prstGeom prst="rect">
                <a:avLst/>
              </a:prstGeom>
              <a:solidFill>
                <a:schemeClr val="folHlink"/>
              </a:soli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11" name="Rectangle 9"/>
              <p:cNvSpPr>
                <a:spLocks noChangeArrowheads="1"/>
              </p:cNvSpPr>
              <p:nvPr userDrawn="1"/>
            </p:nvSpPr>
            <p:spPr bwMode="auto">
              <a:xfrm>
                <a:off x="431" y="2257"/>
                <a:ext cx="368" cy="404"/>
              </a:xfrm>
              <a:prstGeom prst="rect">
                <a:avLst/>
              </a:prstGeom>
              <a:solidFill>
                <a:schemeClr val="bg2"/>
              </a:soli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12" name="Rectangle 10"/>
              <p:cNvSpPr>
                <a:spLocks noChangeArrowheads="1"/>
              </p:cNvSpPr>
              <p:nvPr userDrawn="1"/>
            </p:nvSpPr>
            <p:spPr bwMode="auto">
              <a:xfrm>
                <a:off x="1156" y="1065"/>
                <a:ext cx="369" cy="405"/>
              </a:xfrm>
              <a:prstGeom prst="rect">
                <a:avLst/>
              </a:prstGeom>
              <a:solidFill>
                <a:schemeClr val="accent2"/>
              </a:soli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13" name="Rectangle 11"/>
              <p:cNvSpPr>
                <a:spLocks noChangeArrowheads="1"/>
              </p:cNvSpPr>
              <p:nvPr userDrawn="1"/>
            </p:nvSpPr>
            <p:spPr bwMode="auto">
              <a:xfrm>
                <a:off x="438" y="1464"/>
                <a:ext cx="368" cy="399"/>
              </a:xfrm>
              <a:prstGeom prst="rect">
                <a:avLst/>
              </a:prstGeom>
              <a:solidFill>
                <a:schemeClr val="folHlink"/>
              </a:soli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15" name="Rectangle 13"/>
              <p:cNvSpPr>
                <a:spLocks noChangeArrowheads="1"/>
              </p:cNvSpPr>
              <p:nvPr userDrawn="1"/>
            </p:nvSpPr>
            <p:spPr bwMode="auto">
              <a:xfrm>
                <a:off x="800" y="1464"/>
                <a:ext cx="362" cy="399"/>
              </a:xfrm>
              <a:prstGeom prst="rect">
                <a:avLst/>
              </a:prstGeom>
              <a:solidFill>
                <a:schemeClr val="accent2"/>
              </a:soli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16" name="Rectangle 14"/>
              <p:cNvSpPr>
                <a:spLocks noChangeArrowheads="1"/>
              </p:cNvSpPr>
              <p:nvPr userDrawn="1"/>
            </p:nvSpPr>
            <p:spPr bwMode="auto">
              <a:xfrm>
                <a:off x="80" y="1857"/>
                <a:ext cx="363" cy="406"/>
              </a:xfrm>
              <a:prstGeom prst="rect">
                <a:avLst/>
              </a:prstGeom>
              <a:solidFill>
                <a:schemeClr val="folHlink"/>
              </a:soli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17" name="Rectangle 15"/>
              <p:cNvSpPr>
                <a:spLocks noChangeArrowheads="1"/>
              </p:cNvSpPr>
              <p:nvPr userDrawn="1"/>
            </p:nvSpPr>
            <p:spPr bwMode="auto">
              <a:xfrm>
                <a:off x="438" y="1857"/>
                <a:ext cx="368" cy="406"/>
              </a:xfrm>
              <a:prstGeom prst="rect">
                <a:avLst/>
              </a:prstGeom>
              <a:solidFill>
                <a:schemeClr val="accent2"/>
              </a:solidFill>
              <a:ln w="9525">
                <a:noFill/>
                <a:miter lim="800000"/>
                <a:headEnd/>
                <a:tailEnd/>
              </a:ln>
            </p:spPr>
            <p:txBody>
              <a:bodyPr/>
              <a:lstStyle/>
              <a:p>
                <a:pPr algn="l"/>
                <a:endParaRPr lang="zh-CN" altLang="zh-CN" sz="2400">
                  <a:latin typeface="Times New Roman" pitchFamily="18" charset="0"/>
                  <a:ea typeface="宋体" charset="-122"/>
                </a:endParaRPr>
              </a:p>
            </p:txBody>
          </p:sp>
        </p:grpSp>
      </p:grpSp>
      <p:sp>
        <p:nvSpPr>
          <p:cNvPr id="54291" name="Rectangle 19"/>
          <p:cNvSpPr>
            <a:spLocks noGrp="1" noChangeArrowheads="1"/>
          </p:cNvSpPr>
          <p:nvPr>
            <p:ph type="ctrTitle"/>
          </p:nvPr>
        </p:nvSpPr>
        <p:spPr>
          <a:xfrm>
            <a:off x="2971800" y="1828800"/>
            <a:ext cx="6019800" cy="2209800"/>
          </a:xfrm>
        </p:spPr>
        <p:txBody>
          <a:bodyPr/>
          <a:lstStyle>
            <a:lvl1pPr>
              <a:defRPr sz="5000">
                <a:solidFill>
                  <a:srgbClr val="FFFFFF"/>
                </a:solidFill>
              </a:defRPr>
            </a:lvl1pPr>
          </a:lstStyle>
          <a:p>
            <a:r>
              <a:rPr lang="en-AU" altLang="zh-CN" dirty="0"/>
              <a:t>Click to edit Master title style</a:t>
            </a:r>
          </a:p>
        </p:txBody>
      </p:sp>
      <p:sp>
        <p:nvSpPr>
          <p:cNvPr id="19" name="Rectangle 16"/>
          <p:cNvSpPr>
            <a:spLocks noGrp="1" noChangeArrowheads="1"/>
          </p:cNvSpPr>
          <p:nvPr>
            <p:ph type="dt" sz="half" idx="10"/>
          </p:nvPr>
        </p:nvSpPr>
        <p:spPr>
          <a:xfrm>
            <a:off x="457200" y="6248400"/>
            <a:ext cx="2133600" cy="457200"/>
          </a:xfrm>
        </p:spPr>
        <p:txBody>
          <a:bodyPr/>
          <a:lstStyle>
            <a:lvl1pPr>
              <a:defRPr smtClean="0"/>
            </a:lvl1pPr>
          </a:lstStyle>
          <a:p>
            <a:pPr>
              <a:defRPr/>
            </a:pPr>
            <a:endParaRPr lang="en-AU" altLang="zh-CN"/>
          </a:p>
        </p:txBody>
      </p:sp>
      <p:sp>
        <p:nvSpPr>
          <p:cNvPr id="20" name="Rectangle 17"/>
          <p:cNvSpPr>
            <a:spLocks noGrp="1" noChangeArrowheads="1"/>
          </p:cNvSpPr>
          <p:nvPr>
            <p:ph type="ftr" sz="quarter" idx="11"/>
          </p:nvPr>
        </p:nvSpPr>
        <p:spPr/>
        <p:txBody>
          <a:bodyPr/>
          <a:lstStyle>
            <a:lvl1pPr>
              <a:defRPr smtClean="0"/>
            </a:lvl1pPr>
          </a:lstStyle>
          <a:p>
            <a:pPr>
              <a:defRPr/>
            </a:pPr>
            <a:endParaRPr lang="en-AU" altLang="zh-CN"/>
          </a:p>
        </p:txBody>
      </p:sp>
      <p:sp>
        <p:nvSpPr>
          <p:cNvPr id="21" name="Rectangle 18"/>
          <p:cNvSpPr>
            <a:spLocks noGrp="1" noChangeArrowheads="1"/>
          </p:cNvSpPr>
          <p:nvPr>
            <p:ph type="sldNum" sz="quarter" idx="12"/>
          </p:nvPr>
        </p:nvSpPr>
        <p:spPr/>
        <p:txBody>
          <a:bodyPr/>
          <a:lstStyle>
            <a:lvl1pPr>
              <a:defRPr smtClean="0"/>
            </a:lvl1pPr>
          </a:lstStyle>
          <a:p>
            <a:pPr>
              <a:defRPr/>
            </a:pPr>
            <a:fld id="{1CFC7757-0288-4F43-90EF-071739D9653F}" type="slidenum">
              <a:rPr lang="en-AU" altLang="zh-CN"/>
              <a:pPr>
                <a:defRPr/>
              </a:pPr>
              <a:t>‹#›</a:t>
            </a:fld>
            <a:endParaRPr lang="en-AU"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45232" y="404664"/>
            <a:ext cx="7643192" cy="955576"/>
          </a:xfrm>
        </p:spPr>
        <p:txBody>
          <a:bodyPr/>
          <a:lstStyle>
            <a:lvl1pPr>
              <a:defRPr sz="3200" b="1">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34888" y="1844824"/>
            <a:ext cx="7725544" cy="3392016"/>
          </a:xfrm>
        </p:spPr>
        <p:txBody>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sp>
        <p:nvSpPr>
          <p:cNvPr id="5" name="页脚占位符 3"/>
          <p:cNvSpPr>
            <a:spLocks noGrp="1"/>
          </p:cNvSpPr>
          <p:nvPr>
            <p:ph type="ftr" sz="quarter" idx="10"/>
          </p:nvPr>
        </p:nvSpPr>
        <p:spPr/>
        <p:txBody>
          <a:bodyPr/>
          <a:lstStyle>
            <a:lvl1pPr>
              <a:defRPr smtClean="0"/>
            </a:lvl1pPr>
          </a:lstStyle>
          <a:p>
            <a:pPr>
              <a:defRPr/>
            </a:pPr>
            <a:endParaRPr lang="en-AU" altLang="zh-CN"/>
          </a:p>
        </p:txBody>
      </p:sp>
      <p:sp>
        <p:nvSpPr>
          <p:cNvPr id="6" name="灯片编号占位符 4"/>
          <p:cNvSpPr>
            <a:spLocks noGrp="1"/>
          </p:cNvSpPr>
          <p:nvPr>
            <p:ph type="sldNum" sz="quarter" idx="11"/>
          </p:nvPr>
        </p:nvSpPr>
        <p:spPr/>
        <p:txBody>
          <a:bodyPr/>
          <a:lstStyle>
            <a:lvl1pPr>
              <a:defRPr smtClean="0"/>
            </a:lvl1pPr>
          </a:lstStyle>
          <a:p>
            <a:pPr>
              <a:defRPr/>
            </a:pPr>
            <a:fld id="{30D88149-C06D-4AD2-8F7B-5ABBC7A2D558}" type="slidenum">
              <a:rPr lang="en-AU" altLang="zh-CN"/>
              <a:pPr>
                <a:defRPr/>
              </a:pPr>
              <a:t>‹#›</a:t>
            </a:fld>
            <a:endParaRPr lang="en-AU" altLang="zh-CN"/>
          </a:p>
        </p:txBody>
      </p:sp>
      <p:sp>
        <p:nvSpPr>
          <p:cNvPr id="7" name="日期占位符 5"/>
          <p:cNvSpPr>
            <a:spLocks noGrp="1"/>
          </p:cNvSpPr>
          <p:nvPr>
            <p:ph type="dt" sz="half" idx="12"/>
          </p:nvPr>
        </p:nvSpPr>
        <p:spPr/>
        <p:txBody>
          <a:bodyPr/>
          <a:lstStyle>
            <a:lvl1pPr>
              <a:defRPr smtClean="0"/>
            </a:lvl1pPr>
          </a:lstStyle>
          <a:p>
            <a:pPr>
              <a:defRPr/>
            </a:pPr>
            <a:endParaRPr lang="en-AU" altLang="zh-C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3250" name="Rectangle 2"/>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smtClean="0">
                <a:ea typeface="宋体" charset="-122"/>
              </a:defRPr>
            </a:lvl1pPr>
          </a:lstStyle>
          <a:p>
            <a:pPr>
              <a:defRPr/>
            </a:pPr>
            <a:endParaRPr lang="en-AU" altLang="zh-CN"/>
          </a:p>
        </p:txBody>
      </p:sp>
      <p:sp>
        <p:nvSpPr>
          <p:cNvPr id="53251" name="Rectangle 3"/>
          <p:cNvSpPr>
            <a:spLocks noGrp="1" noChangeArrowheads="1"/>
          </p:cNvSpPr>
          <p:nvPr>
            <p:ph type="sldNum" sz="quarter" idx="4"/>
          </p:nvPr>
        </p:nvSpPr>
        <p:spPr bwMode="auto">
          <a:xfrm>
            <a:off x="6553200" y="6248400"/>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smtClean="0">
                <a:latin typeface="Arial Black" pitchFamily="34" charset="0"/>
                <a:ea typeface="宋体" charset="-122"/>
              </a:defRPr>
            </a:lvl1pPr>
          </a:lstStyle>
          <a:p>
            <a:pPr>
              <a:defRPr/>
            </a:pPr>
            <a:fld id="{224D057A-1832-4CEE-9B88-A31ADCF57FCA}" type="slidenum">
              <a:rPr lang="en-AU" altLang="zh-CN"/>
              <a:pPr>
                <a:defRPr/>
              </a:pPr>
              <a:t>‹#›</a:t>
            </a:fld>
            <a:endParaRPr lang="en-AU" altLang="zh-CN"/>
          </a:p>
        </p:txBody>
      </p:sp>
      <p:grpSp>
        <p:nvGrpSpPr>
          <p:cNvPr id="1028" name="Group 4"/>
          <p:cNvGrpSpPr>
            <a:grpSpLocks/>
          </p:cNvGrpSpPr>
          <p:nvPr/>
        </p:nvGrpSpPr>
        <p:grpSpPr bwMode="auto">
          <a:xfrm>
            <a:off x="0" y="0"/>
            <a:ext cx="9144000" cy="546100"/>
            <a:chOff x="0" y="0"/>
            <a:chExt cx="5760" cy="344"/>
          </a:xfrm>
        </p:grpSpPr>
        <p:sp>
          <p:nvSpPr>
            <p:cNvPr id="53253" name="Rectangle 5"/>
            <p:cNvSpPr>
              <a:spLocks noChangeArrowheads="1"/>
            </p:cNvSpPr>
            <p:nvPr/>
          </p:nvSpPr>
          <p:spPr bwMode="auto">
            <a:xfrm>
              <a:off x="0" y="0"/>
              <a:ext cx="180" cy="336"/>
            </a:xfrm>
            <a:prstGeom prst="rect">
              <a:avLst/>
            </a:prstGeom>
            <a:gradFill rotWithShape="0">
              <a:gsLst>
                <a:gs pos="0">
                  <a:schemeClr val="folHlink"/>
                </a:gs>
                <a:gs pos="100000">
                  <a:schemeClr val="bg1"/>
                </a:gs>
              </a:gsLst>
              <a:lin ang="0" scaled="1"/>
            </a:gradFill>
            <a:ln w="9525">
              <a:noFill/>
              <a:miter lim="800000"/>
              <a:headEnd/>
              <a:tailEnd/>
            </a:ln>
            <a:effectLst/>
          </p:spPr>
          <p:txBody>
            <a:bodyPr wrap="none" anchor="ctr"/>
            <a:lstStyle/>
            <a:p>
              <a:endParaRPr lang="zh-CN" altLang="zh-CN" sz="2400">
                <a:latin typeface="Times New Roman" pitchFamily="18" charset="0"/>
                <a:ea typeface="宋体" charset="-122"/>
              </a:endParaRPr>
            </a:p>
          </p:txBody>
        </p:sp>
        <p:sp>
          <p:nvSpPr>
            <p:cNvPr id="53254" name="Rectangle 6"/>
            <p:cNvSpPr>
              <a:spLocks noChangeArrowheads="1"/>
            </p:cNvSpPr>
            <p:nvPr/>
          </p:nvSpPr>
          <p:spPr bwMode="auto">
            <a:xfrm>
              <a:off x="260" y="85"/>
              <a:ext cx="5500" cy="173"/>
            </a:xfrm>
            <a:prstGeom prst="rect">
              <a:avLst/>
            </a:prstGeom>
            <a:gradFill rotWithShape="0">
              <a:gsLst>
                <a:gs pos="0">
                  <a:schemeClr val="bg2"/>
                </a:gs>
                <a:gs pos="100000">
                  <a:schemeClr val="bg1"/>
                </a:gs>
              </a:gsLst>
              <a:lin ang="0" scaled="1"/>
            </a:gra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53255" name="Rectangle 7"/>
            <p:cNvSpPr>
              <a:spLocks noChangeArrowheads="1"/>
            </p:cNvSpPr>
            <p:nvPr/>
          </p:nvSpPr>
          <p:spPr bwMode="auto">
            <a:xfrm>
              <a:off x="258" y="85"/>
              <a:ext cx="87" cy="89"/>
            </a:xfrm>
            <a:prstGeom prst="rect">
              <a:avLst/>
            </a:prstGeom>
            <a:solidFill>
              <a:schemeClr val="folHlink"/>
            </a:solidFill>
            <a:ln w="9525">
              <a:noFill/>
              <a:miter lim="800000"/>
              <a:headEnd/>
              <a:tailEnd/>
            </a:ln>
          </p:spPr>
          <p:txBody>
            <a:bodyPr/>
            <a:lstStyle/>
            <a:p>
              <a:pPr algn="l"/>
              <a:endParaRPr lang="zh-CN" altLang="zh-CN">
                <a:solidFill>
                  <a:schemeClr val="hlink"/>
                </a:solidFill>
                <a:ea typeface="宋体" charset="-122"/>
              </a:endParaRPr>
            </a:p>
          </p:txBody>
        </p:sp>
        <p:sp>
          <p:nvSpPr>
            <p:cNvPr id="53256" name="Rectangle 8"/>
            <p:cNvSpPr>
              <a:spLocks noChangeArrowheads="1"/>
            </p:cNvSpPr>
            <p:nvPr/>
          </p:nvSpPr>
          <p:spPr bwMode="auto">
            <a:xfrm>
              <a:off x="345" y="0"/>
              <a:ext cx="88" cy="87"/>
            </a:xfrm>
            <a:prstGeom prst="rect">
              <a:avLst/>
            </a:prstGeom>
            <a:solidFill>
              <a:schemeClr val="folHlink"/>
            </a:solidFill>
            <a:ln w="9525">
              <a:noFill/>
              <a:miter lim="800000"/>
              <a:headEnd/>
              <a:tailEnd/>
            </a:ln>
          </p:spPr>
          <p:txBody>
            <a:bodyPr/>
            <a:lstStyle/>
            <a:p>
              <a:pPr algn="l"/>
              <a:endParaRPr lang="zh-CN" altLang="zh-CN">
                <a:solidFill>
                  <a:schemeClr val="hlink"/>
                </a:solidFill>
                <a:ea typeface="宋体" charset="-122"/>
              </a:endParaRPr>
            </a:p>
          </p:txBody>
        </p:sp>
        <p:sp>
          <p:nvSpPr>
            <p:cNvPr id="53257" name="Rectangle 9"/>
            <p:cNvSpPr>
              <a:spLocks noChangeArrowheads="1"/>
            </p:cNvSpPr>
            <p:nvPr/>
          </p:nvSpPr>
          <p:spPr bwMode="auto">
            <a:xfrm>
              <a:off x="345" y="85"/>
              <a:ext cx="88" cy="89"/>
            </a:xfrm>
            <a:prstGeom prst="rect">
              <a:avLst/>
            </a:prstGeom>
            <a:solidFill>
              <a:schemeClr val="accent2"/>
            </a:solidFill>
            <a:ln w="9525">
              <a:noFill/>
              <a:miter lim="800000"/>
              <a:headEnd/>
              <a:tailEnd/>
            </a:ln>
          </p:spPr>
          <p:txBody>
            <a:bodyPr/>
            <a:lstStyle/>
            <a:p>
              <a:pPr algn="l"/>
              <a:endParaRPr lang="zh-CN" altLang="zh-CN">
                <a:solidFill>
                  <a:schemeClr val="accent2"/>
                </a:solidFill>
                <a:ea typeface="宋体" charset="-122"/>
              </a:endParaRPr>
            </a:p>
          </p:txBody>
        </p:sp>
        <p:sp>
          <p:nvSpPr>
            <p:cNvPr id="53258" name="Rectangle 10"/>
            <p:cNvSpPr>
              <a:spLocks noChangeArrowheads="1"/>
            </p:cNvSpPr>
            <p:nvPr/>
          </p:nvSpPr>
          <p:spPr bwMode="auto">
            <a:xfrm>
              <a:off x="173" y="173"/>
              <a:ext cx="86" cy="87"/>
            </a:xfrm>
            <a:prstGeom prst="rect">
              <a:avLst/>
            </a:prstGeom>
            <a:solidFill>
              <a:schemeClr val="folHlink"/>
            </a:solidFill>
            <a:ln w="9525">
              <a:noFill/>
              <a:miter lim="800000"/>
              <a:headEnd/>
              <a:tailEnd/>
            </a:ln>
          </p:spPr>
          <p:txBody>
            <a:bodyPr/>
            <a:lstStyle/>
            <a:p>
              <a:pPr algn="l"/>
              <a:endParaRPr lang="zh-CN" altLang="zh-CN">
                <a:solidFill>
                  <a:schemeClr val="hlink"/>
                </a:solidFill>
                <a:ea typeface="宋体" charset="-122"/>
              </a:endParaRPr>
            </a:p>
          </p:txBody>
        </p:sp>
        <p:sp>
          <p:nvSpPr>
            <p:cNvPr id="53259" name="Rectangle 11"/>
            <p:cNvSpPr>
              <a:spLocks noChangeArrowheads="1"/>
            </p:cNvSpPr>
            <p:nvPr/>
          </p:nvSpPr>
          <p:spPr bwMode="auto">
            <a:xfrm>
              <a:off x="83" y="86"/>
              <a:ext cx="89" cy="87"/>
            </a:xfrm>
            <a:prstGeom prst="rect">
              <a:avLst/>
            </a:prstGeom>
            <a:solidFill>
              <a:schemeClr val="bg2"/>
            </a:solidFill>
            <a:ln w="9525">
              <a:noFill/>
              <a:miter lim="800000"/>
              <a:headEnd/>
              <a:tailEnd/>
            </a:ln>
          </p:spPr>
          <p:txBody>
            <a:bodyPr/>
            <a:lstStyle/>
            <a:p>
              <a:pPr algn="l"/>
              <a:endParaRPr lang="zh-CN" altLang="zh-CN" sz="2400">
                <a:latin typeface="Times New Roman" pitchFamily="18" charset="0"/>
                <a:ea typeface="宋体" charset="-122"/>
              </a:endParaRPr>
            </a:p>
          </p:txBody>
        </p:sp>
        <p:sp>
          <p:nvSpPr>
            <p:cNvPr id="53260" name="Rectangle 12"/>
            <p:cNvSpPr>
              <a:spLocks noChangeArrowheads="1"/>
            </p:cNvSpPr>
            <p:nvPr/>
          </p:nvSpPr>
          <p:spPr bwMode="auto">
            <a:xfrm>
              <a:off x="258" y="171"/>
              <a:ext cx="87" cy="87"/>
            </a:xfrm>
            <a:prstGeom prst="rect">
              <a:avLst/>
            </a:prstGeom>
            <a:solidFill>
              <a:schemeClr val="accent2"/>
            </a:solidFill>
            <a:ln w="9525">
              <a:noFill/>
              <a:miter lim="800000"/>
              <a:headEnd/>
              <a:tailEnd/>
            </a:ln>
          </p:spPr>
          <p:txBody>
            <a:bodyPr/>
            <a:lstStyle/>
            <a:p>
              <a:pPr algn="l"/>
              <a:endParaRPr lang="zh-CN" altLang="zh-CN">
                <a:solidFill>
                  <a:schemeClr val="accent2"/>
                </a:solidFill>
                <a:ea typeface="宋体" charset="-122"/>
              </a:endParaRPr>
            </a:p>
          </p:txBody>
        </p:sp>
        <p:sp>
          <p:nvSpPr>
            <p:cNvPr id="53261" name="Rectangle 13"/>
            <p:cNvSpPr>
              <a:spLocks noChangeArrowheads="1"/>
            </p:cNvSpPr>
            <p:nvPr/>
          </p:nvSpPr>
          <p:spPr bwMode="auto">
            <a:xfrm>
              <a:off x="173" y="258"/>
              <a:ext cx="86" cy="86"/>
            </a:xfrm>
            <a:prstGeom prst="rect">
              <a:avLst/>
            </a:prstGeom>
            <a:solidFill>
              <a:schemeClr val="accent2"/>
            </a:solidFill>
            <a:ln w="9525">
              <a:noFill/>
              <a:miter lim="800000"/>
              <a:headEnd/>
              <a:tailEnd/>
            </a:ln>
          </p:spPr>
          <p:txBody>
            <a:bodyPr/>
            <a:lstStyle/>
            <a:p>
              <a:pPr algn="l"/>
              <a:endParaRPr lang="zh-CN" altLang="zh-CN">
                <a:solidFill>
                  <a:schemeClr val="accent2"/>
                </a:solidFill>
                <a:ea typeface="宋体" charset="-122"/>
              </a:endParaRPr>
            </a:p>
          </p:txBody>
        </p:sp>
      </p:grpSp>
      <p:sp>
        <p:nvSpPr>
          <p:cNvPr id="1029" name="Rectangle 14"/>
          <p:cNvSpPr>
            <a:spLocks noGrp="1" noChangeArrowheads="1"/>
          </p:cNvSpPr>
          <p:nvPr>
            <p:ph type="title"/>
          </p:nvPr>
        </p:nvSpPr>
        <p:spPr bwMode="auto">
          <a:xfrm>
            <a:off x="457200" y="457200"/>
            <a:ext cx="8229600" cy="1371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AU" altLang="zh-CN" dirty="0" smtClean="0"/>
              <a:t>Click to edit Master title style</a:t>
            </a:r>
          </a:p>
        </p:txBody>
      </p:sp>
      <p:sp>
        <p:nvSpPr>
          <p:cNvPr id="1030" name="Rectangle 15"/>
          <p:cNvSpPr>
            <a:spLocks noGrp="1" noChangeArrowheads="1"/>
          </p:cNvSpPr>
          <p:nvPr>
            <p:ph type="body" idx="1"/>
          </p:nvPr>
        </p:nvSpPr>
        <p:spPr bwMode="auto">
          <a:xfrm>
            <a:off x="457200" y="1981200"/>
            <a:ext cx="8229600" cy="3886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AU" altLang="zh-CN" dirty="0" smtClean="0"/>
              <a:t>Click to edit Master text styles</a:t>
            </a:r>
          </a:p>
          <a:p>
            <a:pPr lvl="1"/>
            <a:r>
              <a:rPr lang="en-AU" altLang="zh-CN" dirty="0" smtClean="0"/>
              <a:t>Second level</a:t>
            </a:r>
          </a:p>
          <a:p>
            <a:pPr lvl="2"/>
            <a:r>
              <a:rPr lang="en-AU" altLang="zh-CN" dirty="0" smtClean="0"/>
              <a:t>Third level</a:t>
            </a:r>
          </a:p>
          <a:p>
            <a:pPr lvl="3"/>
            <a:r>
              <a:rPr lang="en-AU" altLang="zh-CN" dirty="0" smtClean="0"/>
              <a:t>Fourth level</a:t>
            </a:r>
          </a:p>
          <a:p>
            <a:pPr lvl="4"/>
            <a:r>
              <a:rPr lang="en-AU" altLang="zh-CN" dirty="0" smtClean="0"/>
              <a:t>Fifth level</a:t>
            </a:r>
          </a:p>
        </p:txBody>
      </p:sp>
      <p:sp>
        <p:nvSpPr>
          <p:cNvPr id="53264" name="Rectangle 16"/>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smtClean="0">
                <a:ea typeface="宋体" charset="-122"/>
              </a:defRPr>
            </a:lvl1pPr>
          </a:lstStyle>
          <a:p>
            <a:pPr>
              <a:defRPr/>
            </a:pPr>
            <a:endParaRPr lang="en-AU" altLang="zh-CN"/>
          </a:p>
        </p:txBody>
      </p:sp>
    </p:spTree>
  </p:cSld>
  <p:clrMap bg1="lt1" tx1="dk1" bg2="lt2" tx2="dk2" accent1="accent1" accent2="accent2" accent3="accent3" accent4="accent4" accent5="accent5" accent6="accent6" hlink="hlink" folHlink="folHlink"/>
  <p:sldLayoutIdLst>
    <p:sldLayoutId id="2147483674" r:id="rId1"/>
    <p:sldLayoutId id="2147483675" r:id="rId2"/>
  </p:sldLayoutIdLst>
  <p:txStyles>
    <p:titleStyle>
      <a:lvl1pPr algn="l" rtl="0" eaLnBrk="0" fontAlgn="base" hangingPunct="0">
        <a:spcBef>
          <a:spcPct val="0"/>
        </a:spcBef>
        <a:spcAft>
          <a:spcPct val="0"/>
        </a:spcAft>
        <a:defRPr sz="4400">
          <a:solidFill>
            <a:schemeClr val="tx1"/>
          </a:solidFill>
          <a:latin typeface="+mj-lt"/>
          <a:ea typeface="+mj-ea"/>
          <a:cs typeface="+mj-cs"/>
        </a:defRPr>
      </a:lvl1pPr>
      <a:lvl2pPr algn="l" rtl="0" eaLnBrk="0" fontAlgn="base" hangingPunct="0">
        <a:spcBef>
          <a:spcPct val="0"/>
        </a:spcBef>
        <a:spcAft>
          <a:spcPct val="0"/>
        </a:spcAft>
        <a:defRPr sz="4400">
          <a:solidFill>
            <a:schemeClr val="tx1"/>
          </a:solidFill>
          <a:latin typeface="Arial" charset="0"/>
          <a:cs typeface="Arial" charset="0"/>
        </a:defRPr>
      </a:lvl2pPr>
      <a:lvl3pPr algn="l" rtl="0" eaLnBrk="0" fontAlgn="base" hangingPunct="0">
        <a:spcBef>
          <a:spcPct val="0"/>
        </a:spcBef>
        <a:spcAft>
          <a:spcPct val="0"/>
        </a:spcAft>
        <a:defRPr sz="4400">
          <a:solidFill>
            <a:schemeClr val="tx1"/>
          </a:solidFill>
          <a:latin typeface="Arial" charset="0"/>
          <a:cs typeface="Arial" charset="0"/>
        </a:defRPr>
      </a:lvl3pPr>
      <a:lvl4pPr algn="l" rtl="0" eaLnBrk="0" fontAlgn="base" hangingPunct="0">
        <a:spcBef>
          <a:spcPct val="0"/>
        </a:spcBef>
        <a:spcAft>
          <a:spcPct val="0"/>
        </a:spcAft>
        <a:defRPr sz="4400">
          <a:solidFill>
            <a:schemeClr val="tx1"/>
          </a:solidFill>
          <a:latin typeface="Arial" charset="0"/>
          <a:cs typeface="Arial" charset="0"/>
        </a:defRPr>
      </a:lvl4pPr>
      <a:lvl5pPr algn="l" rtl="0" eaLnBrk="0" fontAlgn="base" hangingPunct="0">
        <a:spcBef>
          <a:spcPct val="0"/>
        </a:spcBef>
        <a:spcAft>
          <a:spcPct val="0"/>
        </a:spcAft>
        <a:defRPr sz="4400">
          <a:solidFill>
            <a:schemeClr val="tx1"/>
          </a:solidFill>
          <a:latin typeface="Arial" charset="0"/>
          <a:cs typeface="Arial" charset="0"/>
        </a:defRPr>
      </a:lvl5pPr>
      <a:lvl6pPr marL="457200" algn="l" rtl="0" fontAlgn="base">
        <a:spcBef>
          <a:spcPct val="0"/>
        </a:spcBef>
        <a:spcAft>
          <a:spcPct val="0"/>
        </a:spcAft>
        <a:defRPr sz="4400">
          <a:solidFill>
            <a:schemeClr val="tx1"/>
          </a:solidFill>
          <a:latin typeface="Arial" charset="0"/>
          <a:cs typeface="Arial" charset="0"/>
        </a:defRPr>
      </a:lvl6pPr>
      <a:lvl7pPr marL="914400" algn="l" rtl="0" fontAlgn="base">
        <a:spcBef>
          <a:spcPct val="0"/>
        </a:spcBef>
        <a:spcAft>
          <a:spcPct val="0"/>
        </a:spcAft>
        <a:defRPr sz="4400">
          <a:solidFill>
            <a:schemeClr val="tx1"/>
          </a:solidFill>
          <a:latin typeface="Arial" charset="0"/>
          <a:cs typeface="Arial" charset="0"/>
        </a:defRPr>
      </a:lvl7pPr>
      <a:lvl8pPr marL="1371600" algn="l" rtl="0" fontAlgn="base">
        <a:spcBef>
          <a:spcPct val="0"/>
        </a:spcBef>
        <a:spcAft>
          <a:spcPct val="0"/>
        </a:spcAft>
        <a:defRPr sz="4400">
          <a:solidFill>
            <a:schemeClr val="tx1"/>
          </a:solidFill>
          <a:latin typeface="Arial" charset="0"/>
          <a:cs typeface="Arial" charset="0"/>
        </a:defRPr>
      </a:lvl8pPr>
      <a:lvl9pPr marL="1828800" algn="l" rtl="0" fontAlgn="base">
        <a:spcBef>
          <a:spcPct val="0"/>
        </a:spcBef>
        <a:spcAft>
          <a:spcPct val="0"/>
        </a:spcAft>
        <a:defRPr sz="4400">
          <a:solidFill>
            <a:schemeClr val="tx1"/>
          </a:solidFill>
          <a:latin typeface="Arial" charset="0"/>
          <a:cs typeface="Arial" charset="0"/>
        </a:defRPr>
      </a:lvl9pPr>
    </p:titleStyle>
    <p:bodyStyle>
      <a:lvl1pPr marL="342900" indent="-342900" algn="l" rtl="0" eaLnBrk="0" fontAlgn="base" hangingPunct="0">
        <a:spcBef>
          <a:spcPct val="20000"/>
        </a:spcBef>
        <a:spcAft>
          <a:spcPct val="0"/>
        </a:spcAft>
        <a:buClr>
          <a:schemeClr val="bg2"/>
        </a:buClr>
        <a:buSzPct val="7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SzPct val="80000"/>
        <a:buFont typeface="Wingdings" pitchFamily="2" charset="2"/>
        <a:buChar char="¨"/>
        <a:defRPr sz="2800">
          <a:solidFill>
            <a:schemeClr val="tx1"/>
          </a:solidFill>
          <a:latin typeface="+mn-lt"/>
          <a:cs typeface="+mn-cs"/>
        </a:defRPr>
      </a:lvl2pPr>
      <a:lvl3pPr marL="1143000" indent="-228600" algn="l" rtl="0" eaLnBrk="0" fontAlgn="base" hangingPunct="0">
        <a:spcBef>
          <a:spcPct val="20000"/>
        </a:spcBef>
        <a:spcAft>
          <a:spcPct val="0"/>
        </a:spcAft>
        <a:buClr>
          <a:schemeClr val="bg2"/>
        </a:buClr>
        <a:buSzPct val="65000"/>
        <a:buFont typeface="Wingdings" pitchFamily="2" charset="2"/>
        <a:buChar char="n"/>
        <a:defRPr sz="2400">
          <a:solidFill>
            <a:schemeClr val="tx1"/>
          </a:solidFill>
          <a:latin typeface="+mn-lt"/>
          <a:cs typeface="+mn-cs"/>
        </a:defRPr>
      </a:lvl3pPr>
      <a:lvl4pPr marL="1600200" indent="-228600" algn="l" rtl="0" eaLnBrk="0" fontAlgn="base" hangingPunct="0">
        <a:spcBef>
          <a:spcPct val="20000"/>
        </a:spcBef>
        <a:spcAft>
          <a:spcPct val="0"/>
        </a:spcAft>
        <a:buClr>
          <a:schemeClr val="accent2"/>
        </a:buClr>
        <a:buSzPct val="70000"/>
        <a:buFont typeface="Wingdings" pitchFamily="2" charset="2"/>
        <a:buChar char="¨"/>
        <a:defRPr sz="2000">
          <a:solidFill>
            <a:schemeClr val="tx1"/>
          </a:solidFill>
          <a:latin typeface="+mn-lt"/>
          <a:cs typeface="+mn-cs"/>
        </a:defRPr>
      </a:lvl4pPr>
      <a:lvl5pPr marL="2057400" indent="-228600" algn="l" rtl="0" eaLnBrk="0" fontAlgn="base" hangingPunct="0">
        <a:spcBef>
          <a:spcPct val="20000"/>
        </a:spcBef>
        <a:spcAft>
          <a:spcPct val="0"/>
        </a:spcAft>
        <a:buClr>
          <a:schemeClr val="bg2"/>
        </a:buClr>
        <a:buFont typeface="Wingdings" pitchFamily="2" charset="2"/>
        <a:buChar char="§"/>
        <a:defRPr sz="2000">
          <a:solidFill>
            <a:schemeClr val="tx1"/>
          </a:solidFill>
          <a:latin typeface="+mn-lt"/>
          <a:cs typeface="+mn-cs"/>
        </a:defRPr>
      </a:lvl5pPr>
      <a:lvl6pPr marL="25146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6pPr>
      <a:lvl7pPr marL="29718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7pPr>
      <a:lvl8pPr marL="34290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8pPr>
      <a:lvl9pPr marL="3886200" indent="-228600" algn="l" rtl="0" fontAlgn="base">
        <a:spcBef>
          <a:spcPct val="20000"/>
        </a:spcBef>
        <a:spcAft>
          <a:spcPct val="0"/>
        </a:spcAft>
        <a:buClr>
          <a:schemeClr val="bg2"/>
        </a:buClr>
        <a:buFont typeface="Wingdings" pitchFamily="2" charset="2"/>
        <a:buChar char="§"/>
        <a:defRPr sz="2000">
          <a:solidFill>
            <a:schemeClr val="tx1"/>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2411760" y="2276872"/>
            <a:ext cx="6460555" cy="2209800"/>
          </a:xfrm>
        </p:spPr>
        <p:txBody>
          <a:bodyPr/>
          <a:lstStyle/>
          <a:p>
            <a:r>
              <a:rPr lang="zh-CN" altLang="zh-CN" sz="4800" b="1" dirty="0" smtClean="0"/>
              <a:t>做好创新工程支撑条件保障的几点考虑</a:t>
            </a:r>
            <a:r>
              <a:rPr lang="zh-CN" altLang="zh-CN" sz="4800" dirty="0" smtClean="0"/>
              <a:t/>
            </a:r>
            <a:br>
              <a:rPr lang="zh-CN" altLang="zh-CN" sz="4800" dirty="0" smtClean="0"/>
            </a:br>
            <a:endParaRPr lang="en-US" altLang="zh-CN" sz="4600" dirty="0" smtClean="0">
              <a:ea typeface="宋体"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611560" y="1115452"/>
            <a:ext cx="7992888" cy="369332"/>
          </a:xfrm>
          <a:prstGeom prst="rect">
            <a:avLst/>
          </a:prstGeom>
        </p:spPr>
        <p:txBody>
          <a:bodyPr wrap="square">
            <a:spAutoFit/>
          </a:bodyPr>
          <a:lstStyle/>
          <a:p>
            <a:pPr algn="l"/>
            <a:r>
              <a:rPr lang="en-US" altLang="zh-CN" b="1" dirty="0" smtClean="0">
                <a:latin typeface="微软雅黑" pitchFamily="34" charset="-122"/>
                <a:ea typeface="微软雅黑" pitchFamily="34" charset="-122"/>
              </a:rPr>
              <a:t>1.</a:t>
            </a:r>
            <a:r>
              <a:rPr lang="zh-CN" altLang="zh-CN" b="1" dirty="0" smtClean="0">
                <a:latin typeface="微软雅黑" pitchFamily="34" charset="-122"/>
                <a:ea typeface="微软雅黑" pitchFamily="34" charset="-122"/>
              </a:rPr>
              <a:t>每个</a:t>
            </a:r>
            <a:r>
              <a:rPr lang="zh-CN" altLang="zh-CN" b="1" dirty="0">
                <a:latin typeface="微软雅黑" pitchFamily="34" charset="-122"/>
                <a:ea typeface="微软雅黑" pitchFamily="34" charset="-122"/>
              </a:rPr>
              <a:t>科研团队</a:t>
            </a:r>
            <a:r>
              <a:rPr lang="zh-CN" altLang="zh-CN" b="1" dirty="0" smtClean="0">
                <a:latin typeface="微软雅黑" pitchFamily="34" charset="-122"/>
                <a:ea typeface="微软雅黑" pitchFamily="34" charset="-122"/>
              </a:rPr>
              <a:t>按照科研</a:t>
            </a:r>
            <a:r>
              <a:rPr lang="zh-CN" altLang="zh-CN" b="1" dirty="0">
                <a:latin typeface="微软雅黑" pitchFamily="34" charset="-122"/>
                <a:ea typeface="微软雅黑" pitchFamily="34" charset="-122"/>
              </a:rPr>
              <a:t>选题开展长期持续的研究活动的条件需求</a:t>
            </a:r>
            <a:endParaRPr lang="zh-CN" altLang="en-US" b="1" dirty="0">
              <a:latin typeface="微软雅黑" pitchFamily="34" charset="-122"/>
              <a:ea typeface="微软雅黑" pitchFamily="34" charset="-122"/>
            </a:endParaRPr>
          </a:p>
        </p:txBody>
      </p:sp>
      <p:grpSp>
        <p:nvGrpSpPr>
          <p:cNvPr id="13" name="组合 12"/>
          <p:cNvGrpSpPr/>
          <p:nvPr/>
        </p:nvGrpSpPr>
        <p:grpSpPr>
          <a:xfrm>
            <a:off x="683568" y="4077072"/>
            <a:ext cx="7704856" cy="632230"/>
            <a:chOff x="251520" y="4644425"/>
            <a:chExt cx="7704856" cy="632230"/>
          </a:xfrm>
        </p:grpSpPr>
        <p:cxnSp>
          <p:nvCxnSpPr>
            <p:cNvPr id="10" name="直接连接符 9"/>
            <p:cNvCxnSpPr/>
            <p:nvPr/>
          </p:nvCxnSpPr>
          <p:spPr bwMode="auto">
            <a:xfrm>
              <a:off x="3041226" y="5261202"/>
              <a:ext cx="4775781" cy="4611"/>
            </a:xfrm>
            <a:prstGeom prst="line">
              <a:avLst/>
            </a:prstGeom>
            <a:noFill/>
            <a:ln w="19050" cap="flat" cmpd="sng" algn="ctr">
              <a:solidFill>
                <a:schemeClr val="accent2">
                  <a:lumMod val="75000"/>
                </a:schemeClr>
              </a:solidFill>
              <a:prstDash val="sysDash"/>
              <a:round/>
              <a:headEnd type="none" w="med" len="med"/>
              <a:tailEnd type="none" w="med" len="med"/>
            </a:ln>
            <a:effectLst/>
          </p:spPr>
        </p:cxnSp>
        <p:sp>
          <p:nvSpPr>
            <p:cNvPr id="11" name="矩形 10"/>
            <p:cNvSpPr/>
            <p:nvPr/>
          </p:nvSpPr>
          <p:spPr bwMode="auto">
            <a:xfrm>
              <a:off x="251520" y="4725144"/>
              <a:ext cx="2808312" cy="551511"/>
            </a:xfrm>
            <a:prstGeom prst="rect">
              <a:avLst/>
            </a:prstGeom>
            <a:solidFill>
              <a:schemeClr val="accent2">
                <a:lumMod val="75000"/>
              </a:schemeClr>
            </a:solidFill>
            <a:ln w="19050" cap="flat" cmpd="sng" algn="ctr">
              <a:noFill/>
              <a:prstDash val="sys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solidFill>
                  <a:effectLst/>
                  <a:latin typeface="微软雅黑" pitchFamily="34" charset="-122"/>
                  <a:ea typeface="微软雅黑" pitchFamily="34" charset="-122"/>
                </a:rPr>
                <a:t>质量安全与加工学科集群</a:t>
              </a:r>
            </a:p>
          </p:txBody>
        </p:sp>
        <p:sp>
          <p:nvSpPr>
            <p:cNvPr id="9" name="矩形 8"/>
            <p:cNvSpPr/>
            <p:nvPr/>
          </p:nvSpPr>
          <p:spPr>
            <a:xfrm>
              <a:off x="3131840" y="4644425"/>
              <a:ext cx="4824536" cy="584775"/>
            </a:xfrm>
            <a:prstGeom prst="rect">
              <a:avLst/>
            </a:prstGeom>
          </p:spPr>
          <p:txBody>
            <a:bodyPr wrap="square">
              <a:spAutoFit/>
            </a:bodyPr>
            <a:lstStyle/>
            <a:p>
              <a:pPr algn="l"/>
              <a:r>
                <a:rPr lang="zh-CN" altLang="zh-CN" sz="1600" dirty="0" smtClean="0"/>
                <a:t>包括蔬菜所等共</a:t>
              </a:r>
              <a:r>
                <a:rPr lang="en-US" altLang="zh-CN" sz="1600" dirty="0" smtClean="0"/>
                <a:t>15</a:t>
              </a:r>
              <a:r>
                <a:rPr lang="zh-CN" altLang="zh-CN" sz="1600" dirty="0" smtClean="0"/>
                <a:t>个研究所，要改建试验基地</a:t>
              </a:r>
              <a:r>
                <a:rPr lang="en-US" altLang="zh-CN" sz="1600" dirty="0" smtClean="0"/>
                <a:t>5</a:t>
              </a:r>
              <a:r>
                <a:rPr lang="zh-CN" altLang="zh-CN" sz="1600" dirty="0" smtClean="0"/>
                <a:t>个、实验室</a:t>
              </a:r>
              <a:r>
                <a:rPr lang="en-US" altLang="zh-CN" sz="1600" dirty="0" smtClean="0"/>
                <a:t>16</a:t>
              </a:r>
              <a:r>
                <a:rPr lang="zh-CN" altLang="zh-CN" sz="1600" dirty="0" smtClean="0"/>
                <a:t>个，新建试验基地</a:t>
              </a:r>
              <a:r>
                <a:rPr lang="en-US" altLang="zh-CN" sz="1600" dirty="0" smtClean="0"/>
                <a:t>6</a:t>
              </a:r>
              <a:r>
                <a:rPr lang="zh-CN" altLang="zh-CN" sz="1600" dirty="0" smtClean="0"/>
                <a:t>个、实验室</a:t>
              </a:r>
              <a:r>
                <a:rPr lang="en-US" altLang="zh-CN" sz="1600" dirty="0" smtClean="0"/>
                <a:t>9</a:t>
              </a:r>
              <a:r>
                <a:rPr lang="zh-CN" altLang="zh-CN" sz="1600" dirty="0" smtClean="0"/>
                <a:t>个</a:t>
              </a:r>
              <a:endParaRPr lang="zh-CN" altLang="en-US" sz="1600" dirty="0"/>
            </a:p>
          </p:txBody>
        </p:sp>
      </p:grpSp>
      <p:grpSp>
        <p:nvGrpSpPr>
          <p:cNvPr id="19" name="组合 18"/>
          <p:cNvGrpSpPr/>
          <p:nvPr/>
        </p:nvGrpSpPr>
        <p:grpSpPr>
          <a:xfrm>
            <a:off x="683568" y="1916832"/>
            <a:ext cx="7632848" cy="848254"/>
            <a:chOff x="755576" y="2996952"/>
            <a:chExt cx="7632848" cy="848254"/>
          </a:xfrm>
        </p:grpSpPr>
        <p:cxnSp>
          <p:nvCxnSpPr>
            <p:cNvPr id="16" name="直接连接符 15"/>
            <p:cNvCxnSpPr/>
            <p:nvPr/>
          </p:nvCxnSpPr>
          <p:spPr bwMode="auto">
            <a:xfrm>
              <a:off x="3545282" y="3829753"/>
              <a:ext cx="4775781" cy="4611"/>
            </a:xfrm>
            <a:prstGeom prst="line">
              <a:avLst/>
            </a:prstGeom>
            <a:noFill/>
            <a:ln w="19050" cap="flat" cmpd="sng" algn="ctr">
              <a:solidFill>
                <a:schemeClr val="accent2">
                  <a:lumMod val="75000"/>
                </a:schemeClr>
              </a:solidFill>
              <a:prstDash val="sysDash"/>
              <a:round/>
              <a:headEnd type="none" w="med" len="med"/>
              <a:tailEnd type="none" w="med" len="med"/>
            </a:ln>
            <a:effectLst/>
          </p:spPr>
        </p:cxnSp>
        <p:sp>
          <p:nvSpPr>
            <p:cNvPr id="17" name="矩形 16"/>
            <p:cNvSpPr/>
            <p:nvPr/>
          </p:nvSpPr>
          <p:spPr bwMode="auto">
            <a:xfrm>
              <a:off x="755576" y="3293695"/>
              <a:ext cx="2808312" cy="551511"/>
            </a:xfrm>
            <a:prstGeom prst="rect">
              <a:avLst/>
            </a:prstGeom>
            <a:solidFill>
              <a:schemeClr val="accent2">
                <a:lumMod val="75000"/>
              </a:schemeClr>
            </a:solidFill>
            <a:ln w="19050" cap="flat" cmpd="sng" algn="ctr">
              <a:noFill/>
              <a:prstDash val="sys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solidFill>
                  <a:effectLst/>
                  <a:latin typeface="微软雅黑" pitchFamily="34" charset="-122"/>
                  <a:ea typeface="微软雅黑" pitchFamily="34" charset="-122"/>
                </a:rPr>
                <a:t>资源与环境学科集群</a:t>
              </a:r>
            </a:p>
          </p:txBody>
        </p:sp>
        <p:sp>
          <p:nvSpPr>
            <p:cNvPr id="18" name="矩形 17"/>
            <p:cNvSpPr/>
            <p:nvPr/>
          </p:nvSpPr>
          <p:spPr>
            <a:xfrm>
              <a:off x="3635896" y="2996952"/>
              <a:ext cx="4752528" cy="830997"/>
            </a:xfrm>
            <a:prstGeom prst="rect">
              <a:avLst/>
            </a:prstGeom>
          </p:spPr>
          <p:txBody>
            <a:bodyPr wrap="square">
              <a:spAutoFit/>
            </a:bodyPr>
            <a:lstStyle/>
            <a:p>
              <a:pPr algn="l"/>
              <a:r>
                <a:rPr lang="zh-CN" altLang="zh-CN" sz="1600" dirty="0" smtClean="0"/>
                <a:t>包括植保所等共</a:t>
              </a:r>
              <a:r>
                <a:rPr lang="en-US" altLang="zh-CN" sz="1600" dirty="0" smtClean="0"/>
                <a:t>11</a:t>
              </a:r>
              <a:r>
                <a:rPr lang="zh-CN" altLang="zh-CN" sz="1600" dirty="0" smtClean="0"/>
                <a:t>个研究所，要改建试验基地</a:t>
              </a:r>
              <a:r>
                <a:rPr lang="en-US" altLang="zh-CN" sz="1600" dirty="0" smtClean="0"/>
                <a:t>32</a:t>
              </a:r>
              <a:r>
                <a:rPr lang="zh-CN" altLang="zh-CN" sz="1600" dirty="0" smtClean="0"/>
                <a:t>个、实验室</a:t>
              </a:r>
              <a:r>
                <a:rPr lang="en-US" altLang="zh-CN" sz="1600" dirty="0" smtClean="0"/>
                <a:t>23</a:t>
              </a:r>
              <a:r>
                <a:rPr lang="zh-CN" altLang="zh-CN" sz="1600" dirty="0" smtClean="0"/>
                <a:t>个，测试中心</a:t>
              </a:r>
              <a:r>
                <a:rPr lang="en-US" altLang="zh-CN" sz="1600" dirty="0" smtClean="0"/>
                <a:t>1</a:t>
              </a:r>
              <a:r>
                <a:rPr lang="zh-CN" altLang="zh-CN" sz="1600" dirty="0" smtClean="0"/>
                <a:t>个，新建试验基地</a:t>
              </a:r>
              <a:r>
                <a:rPr lang="en-US" altLang="zh-CN" sz="1600" dirty="0" smtClean="0"/>
                <a:t>10</a:t>
              </a:r>
              <a:r>
                <a:rPr lang="zh-CN" altLang="zh-CN" sz="1600" dirty="0" smtClean="0"/>
                <a:t>个、实验室</a:t>
              </a:r>
              <a:r>
                <a:rPr lang="en-US" altLang="zh-CN" sz="1600" dirty="0" smtClean="0"/>
                <a:t>18</a:t>
              </a:r>
              <a:r>
                <a:rPr lang="zh-CN" altLang="zh-CN" sz="1600" dirty="0" smtClean="0"/>
                <a:t>个</a:t>
              </a:r>
              <a:endParaRPr lang="zh-CN" altLang="en-US" sz="1600" dirty="0"/>
            </a:p>
          </p:txBody>
        </p:sp>
      </p:grpSp>
      <p:grpSp>
        <p:nvGrpSpPr>
          <p:cNvPr id="20" name="组合 19"/>
          <p:cNvGrpSpPr/>
          <p:nvPr/>
        </p:nvGrpSpPr>
        <p:grpSpPr>
          <a:xfrm>
            <a:off x="683568" y="3140968"/>
            <a:ext cx="7704856" cy="632230"/>
            <a:chOff x="251520" y="4644425"/>
            <a:chExt cx="7704856" cy="632230"/>
          </a:xfrm>
        </p:grpSpPr>
        <p:cxnSp>
          <p:nvCxnSpPr>
            <p:cNvPr id="21" name="直接连接符 20"/>
            <p:cNvCxnSpPr/>
            <p:nvPr/>
          </p:nvCxnSpPr>
          <p:spPr bwMode="auto">
            <a:xfrm>
              <a:off x="3041226" y="5261202"/>
              <a:ext cx="4775781" cy="4611"/>
            </a:xfrm>
            <a:prstGeom prst="line">
              <a:avLst/>
            </a:prstGeom>
            <a:noFill/>
            <a:ln w="19050" cap="flat" cmpd="sng" algn="ctr">
              <a:solidFill>
                <a:schemeClr val="accent2">
                  <a:lumMod val="75000"/>
                </a:schemeClr>
              </a:solidFill>
              <a:prstDash val="sysDash"/>
              <a:round/>
              <a:headEnd type="none" w="med" len="med"/>
              <a:tailEnd type="none" w="med" len="med"/>
            </a:ln>
            <a:effectLst/>
          </p:spPr>
        </p:cxnSp>
        <p:sp>
          <p:nvSpPr>
            <p:cNvPr id="22" name="矩形 21"/>
            <p:cNvSpPr/>
            <p:nvPr/>
          </p:nvSpPr>
          <p:spPr bwMode="auto">
            <a:xfrm>
              <a:off x="251520" y="4725144"/>
              <a:ext cx="2808312" cy="551511"/>
            </a:xfrm>
            <a:prstGeom prst="rect">
              <a:avLst/>
            </a:prstGeom>
            <a:solidFill>
              <a:schemeClr val="accent2">
                <a:lumMod val="75000"/>
              </a:schemeClr>
            </a:solidFill>
            <a:ln w="19050" cap="flat" cmpd="sng" algn="ctr">
              <a:noFill/>
              <a:prstDash val="sys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solidFill>
                  <a:effectLst/>
                  <a:latin typeface="微软雅黑" pitchFamily="34" charset="-122"/>
                  <a:ea typeface="微软雅黑" pitchFamily="34" charset="-122"/>
                </a:rPr>
                <a:t>工程与机械学科集群</a:t>
              </a:r>
            </a:p>
          </p:txBody>
        </p:sp>
        <p:sp>
          <p:nvSpPr>
            <p:cNvPr id="23" name="矩形 22"/>
            <p:cNvSpPr/>
            <p:nvPr/>
          </p:nvSpPr>
          <p:spPr>
            <a:xfrm>
              <a:off x="3131840" y="4644425"/>
              <a:ext cx="4824536" cy="584775"/>
            </a:xfrm>
            <a:prstGeom prst="rect">
              <a:avLst/>
            </a:prstGeom>
          </p:spPr>
          <p:txBody>
            <a:bodyPr wrap="square">
              <a:spAutoFit/>
            </a:bodyPr>
            <a:lstStyle/>
            <a:p>
              <a:pPr algn="l"/>
              <a:r>
                <a:rPr lang="zh-CN" altLang="zh-CN" sz="1600" dirty="0" smtClean="0"/>
                <a:t>包括南农机等共</a:t>
              </a:r>
              <a:r>
                <a:rPr lang="en-US" altLang="zh-CN" sz="1600" dirty="0" smtClean="0"/>
                <a:t>2</a:t>
              </a:r>
              <a:r>
                <a:rPr lang="zh-CN" altLang="zh-CN" sz="1600" dirty="0" smtClean="0"/>
                <a:t>个研究所，要改建试验基地</a:t>
              </a:r>
              <a:r>
                <a:rPr lang="en-US" altLang="zh-CN" sz="1600" dirty="0" smtClean="0"/>
                <a:t>1</a:t>
              </a:r>
              <a:r>
                <a:rPr lang="zh-CN" altLang="zh-CN" sz="1600" dirty="0" smtClean="0"/>
                <a:t>个、实验室</a:t>
              </a:r>
              <a:r>
                <a:rPr lang="en-US" altLang="zh-CN" sz="1600" dirty="0" smtClean="0"/>
                <a:t>6</a:t>
              </a:r>
              <a:r>
                <a:rPr lang="zh-CN" altLang="zh-CN" sz="1600" dirty="0" smtClean="0"/>
                <a:t>个，新建试验基地</a:t>
              </a:r>
              <a:r>
                <a:rPr lang="en-US" altLang="zh-CN" sz="1600" dirty="0" smtClean="0"/>
                <a:t>12</a:t>
              </a:r>
              <a:r>
                <a:rPr lang="zh-CN" altLang="zh-CN" sz="1600" dirty="0" smtClean="0"/>
                <a:t>个、实验室</a:t>
              </a:r>
              <a:r>
                <a:rPr lang="en-US" altLang="zh-CN" sz="1600" dirty="0" smtClean="0"/>
                <a:t>4</a:t>
              </a:r>
              <a:r>
                <a:rPr lang="zh-CN" altLang="zh-CN" sz="1600" dirty="0" smtClean="0"/>
                <a:t>个</a:t>
              </a:r>
              <a:endParaRPr lang="zh-CN" altLang="en-US" sz="1600" dirty="0"/>
            </a:p>
          </p:txBody>
        </p:sp>
      </p:grpSp>
      <p:grpSp>
        <p:nvGrpSpPr>
          <p:cNvPr id="24" name="组合 23"/>
          <p:cNvGrpSpPr/>
          <p:nvPr/>
        </p:nvGrpSpPr>
        <p:grpSpPr>
          <a:xfrm>
            <a:off x="683568" y="5085184"/>
            <a:ext cx="7704856" cy="632230"/>
            <a:chOff x="251520" y="4644425"/>
            <a:chExt cx="7704856" cy="632230"/>
          </a:xfrm>
        </p:grpSpPr>
        <p:cxnSp>
          <p:nvCxnSpPr>
            <p:cNvPr id="25" name="直接连接符 24"/>
            <p:cNvCxnSpPr/>
            <p:nvPr/>
          </p:nvCxnSpPr>
          <p:spPr bwMode="auto">
            <a:xfrm>
              <a:off x="3041226" y="5261202"/>
              <a:ext cx="4775781" cy="4611"/>
            </a:xfrm>
            <a:prstGeom prst="line">
              <a:avLst/>
            </a:prstGeom>
            <a:noFill/>
            <a:ln w="19050" cap="flat" cmpd="sng" algn="ctr">
              <a:solidFill>
                <a:schemeClr val="accent2">
                  <a:lumMod val="75000"/>
                </a:schemeClr>
              </a:solidFill>
              <a:prstDash val="sysDash"/>
              <a:round/>
              <a:headEnd type="none" w="med" len="med"/>
              <a:tailEnd type="none" w="med" len="med"/>
            </a:ln>
            <a:effectLst/>
          </p:spPr>
        </p:cxnSp>
        <p:sp>
          <p:nvSpPr>
            <p:cNvPr id="26" name="矩形 25"/>
            <p:cNvSpPr/>
            <p:nvPr/>
          </p:nvSpPr>
          <p:spPr bwMode="auto">
            <a:xfrm>
              <a:off x="251520" y="4725144"/>
              <a:ext cx="2808312" cy="551511"/>
            </a:xfrm>
            <a:prstGeom prst="rect">
              <a:avLst/>
            </a:prstGeom>
            <a:solidFill>
              <a:schemeClr val="accent2">
                <a:lumMod val="75000"/>
              </a:schemeClr>
            </a:solidFill>
            <a:ln w="19050" cap="flat" cmpd="sng" algn="ctr">
              <a:noFill/>
              <a:prstDash val="sys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solidFill>
                  <a:effectLst/>
                  <a:latin typeface="微软雅黑" pitchFamily="34" charset="-122"/>
                  <a:ea typeface="微软雅黑" pitchFamily="34" charset="-122"/>
                </a:rPr>
                <a:t>信息与经济学科集群</a:t>
              </a:r>
            </a:p>
          </p:txBody>
        </p:sp>
        <p:sp>
          <p:nvSpPr>
            <p:cNvPr id="27" name="矩形 26"/>
            <p:cNvSpPr/>
            <p:nvPr/>
          </p:nvSpPr>
          <p:spPr>
            <a:xfrm>
              <a:off x="3131840" y="4644425"/>
              <a:ext cx="4824536" cy="584775"/>
            </a:xfrm>
            <a:prstGeom prst="rect">
              <a:avLst/>
            </a:prstGeom>
          </p:spPr>
          <p:txBody>
            <a:bodyPr wrap="square">
              <a:spAutoFit/>
            </a:bodyPr>
            <a:lstStyle/>
            <a:p>
              <a:pPr algn="l"/>
              <a:r>
                <a:rPr lang="zh-CN" altLang="zh-CN" sz="1600" dirty="0" smtClean="0"/>
                <a:t>包括农经所等共</a:t>
              </a:r>
              <a:r>
                <a:rPr lang="en-US" altLang="zh-CN" sz="1600" dirty="0" smtClean="0"/>
                <a:t>2</a:t>
              </a:r>
              <a:r>
                <a:rPr lang="zh-CN" altLang="zh-CN" sz="1600" dirty="0" smtClean="0"/>
                <a:t>个研究所，要改建试验基地</a:t>
              </a:r>
              <a:r>
                <a:rPr lang="en-US" altLang="zh-CN" sz="1600" dirty="0" smtClean="0"/>
                <a:t>3</a:t>
              </a:r>
              <a:r>
                <a:rPr lang="zh-CN" altLang="zh-CN" sz="1600" dirty="0" smtClean="0"/>
                <a:t>个、实验室</a:t>
              </a:r>
              <a:r>
                <a:rPr lang="en-US" altLang="zh-CN" sz="1600" dirty="0" smtClean="0"/>
                <a:t>2</a:t>
              </a:r>
              <a:r>
                <a:rPr lang="zh-CN" altLang="zh-CN" sz="1600" dirty="0" smtClean="0"/>
                <a:t>个，新建试验基地</a:t>
              </a:r>
              <a:r>
                <a:rPr lang="en-US" altLang="zh-CN" sz="1600" dirty="0" smtClean="0"/>
                <a:t>4</a:t>
              </a:r>
              <a:r>
                <a:rPr lang="zh-CN" altLang="zh-CN" sz="1600" dirty="0" smtClean="0"/>
                <a:t>个、实验室</a:t>
              </a:r>
              <a:r>
                <a:rPr lang="en-US" altLang="zh-CN" sz="1600" dirty="0" smtClean="0"/>
                <a:t>5</a:t>
              </a:r>
              <a:r>
                <a:rPr lang="zh-CN" altLang="zh-CN" sz="1600" dirty="0" smtClean="0"/>
                <a:t>个</a:t>
              </a:r>
              <a:endParaRPr lang="zh-CN" altLang="en-US" sz="1600" dirty="0"/>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67544" y="1556792"/>
          <a:ext cx="8136904" cy="4536504"/>
        </p:xfrm>
        <a:graphic>
          <a:graphicData uri="http://schemas.openxmlformats.org/drawingml/2006/table">
            <a:tbl>
              <a:tblPr/>
              <a:tblGrid>
                <a:gridCol w="432048"/>
                <a:gridCol w="936104"/>
                <a:gridCol w="642095"/>
                <a:gridCol w="446300"/>
                <a:gridCol w="567789"/>
                <a:gridCol w="432048"/>
                <a:gridCol w="576064"/>
                <a:gridCol w="432048"/>
                <a:gridCol w="648072"/>
                <a:gridCol w="504056"/>
                <a:gridCol w="2088232"/>
                <a:gridCol w="432048"/>
              </a:tblGrid>
              <a:tr h="343681">
                <a:tc rowSpan="2">
                  <a:txBody>
                    <a:bodyPr/>
                    <a:lstStyle/>
                    <a:p>
                      <a:pPr algn="ctr" fontAlgn="ctr"/>
                      <a:r>
                        <a:rPr lang="zh-CN" altLang="en-US" sz="1000" b="1" i="0" u="none" strike="noStrike" dirty="0">
                          <a:solidFill>
                            <a:schemeClr val="bg1"/>
                          </a:solidFill>
                          <a:latin typeface="微软雅黑" pitchFamily="34" charset="-122"/>
                          <a:ea typeface="微软雅黑" pitchFamily="34" charset="-122"/>
                        </a:rPr>
                        <a:t>序号</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rowSpan="2">
                  <a:txBody>
                    <a:bodyPr/>
                    <a:lstStyle/>
                    <a:p>
                      <a:pPr algn="ctr" fontAlgn="ctr"/>
                      <a:r>
                        <a:rPr lang="zh-CN" altLang="en-US" sz="1000" b="1" i="0" u="none" strike="noStrike" dirty="0">
                          <a:solidFill>
                            <a:schemeClr val="bg1"/>
                          </a:solidFill>
                          <a:latin typeface="微软雅黑" pitchFamily="34" charset="-122"/>
                          <a:ea typeface="微软雅黑" pitchFamily="34" charset="-122"/>
                        </a:rPr>
                        <a:t>学科集群</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gridSpan="4">
                  <a:txBody>
                    <a:bodyPr/>
                    <a:lstStyle/>
                    <a:p>
                      <a:pPr algn="ctr" fontAlgn="ctr"/>
                      <a:r>
                        <a:rPr lang="zh-CN" altLang="en-US" sz="1000" b="1" i="0" u="none" strike="noStrike" dirty="0">
                          <a:solidFill>
                            <a:schemeClr val="bg1"/>
                          </a:solidFill>
                          <a:latin typeface="微软雅黑" pitchFamily="34" charset="-122"/>
                          <a:ea typeface="微软雅黑" pitchFamily="34" charset="-122"/>
                        </a:rPr>
                        <a:t>需改造的</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solidFill>
                      <a:srgbClr val="8989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4">
                  <a:txBody>
                    <a:bodyPr/>
                    <a:lstStyle/>
                    <a:p>
                      <a:pPr algn="ctr" fontAlgn="ctr"/>
                      <a:r>
                        <a:rPr lang="zh-CN" altLang="en-US" sz="1000" b="1" i="0" u="none" strike="noStrike" dirty="0">
                          <a:solidFill>
                            <a:schemeClr val="bg1"/>
                          </a:solidFill>
                          <a:latin typeface="微软雅黑" pitchFamily="34" charset="-122"/>
                          <a:ea typeface="微软雅黑" pitchFamily="34" charset="-122"/>
                        </a:rPr>
                        <a:t>需新建的</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solidFill>
                      <a:srgbClr val="8989FF"/>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gridSpan="2">
                  <a:txBody>
                    <a:bodyPr/>
                    <a:lstStyle/>
                    <a:p>
                      <a:pPr algn="ctr" fontAlgn="ctr"/>
                      <a:r>
                        <a:rPr lang="zh-CN" altLang="en-US" sz="1000" b="1" i="0" u="none" strike="noStrike" dirty="0">
                          <a:solidFill>
                            <a:schemeClr val="bg1"/>
                          </a:solidFill>
                          <a:latin typeface="微软雅黑" pitchFamily="34" charset="-122"/>
                          <a:ea typeface="微软雅黑" pitchFamily="34" charset="-122"/>
                        </a:rPr>
                        <a:t>包括的研究所</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solidFill>
                      <a:srgbClr val="8989FF"/>
                    </a:solidFill>
                  </a:tcPr>
                </a:tc>
                <a:tc hMerge="1">
                  <a:txBody>
                    <a:bodyPr/>
                    <a:lstStyle/>
                    <a:p>
                      <a:endParaRPr lang="zh-CN" altLang="en-US"/>
                    </a:p>
                  </a:txBody>
                  <a:tcPr/>
                </a:tc>
              </a:tr>
              <a:tr h="379714">
                <a:tc vMerge="1">
                  <a:txBody>
                    <a:bodyPr/>
                    <a:lstStyle/>
                    <a:p>
                      <a:endParaRPr lang="zh-CN" altLang="en-US"/>
                    </a:p>
                  </a:txBody>
                  <a:tcPr/>
                </a:tc>
                <a:tc vMerge="1">
                  <a:txBody>
                    <a:bodyPr/>
                    <a:lstStyle/>
                    <a:p>
                      <a:endParaRPr lang="zh-CN" altLang="en-US"/>
                    </a:p>
                  </a:txBody>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试验基地</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实验室</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测试中心</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合计</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试验基地</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实验室</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测试中心</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合计</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研究所</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c>
                  <a:txBody>
                    <a:bodyPr/>
                    <a:lstStyle/>
                    <a:p>
                      <a:pPr algn="ctr" fontAlgn="ctr"/>
                      <a:r>
                        <a:rPr lang="zh-CN" altLang="en-US" sz="1000" b="1" i="0" u="none" strike="noStrike" dirty="0">
                          <a:solidFill>
                            <a:schemeClr val="bg1"/>
                          </a:solidFill>
                          <a:latin typeface="微软雅黑" pitchFamily="34" charset="-122"/>
                          <a:ea typeface="微软雅黑" pitchFamily="34" charset="-122"/>
                        </a:rPr>
                        <a:t>数量</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19050" cap="flat" cmpd="sng" algn="ctr">
                      <a:solidFill>
                        <a:schemeClr val="tx1"/>
                      </a:solidFill>
                      <a:prstDash val="solid"/>
                      <a:round/>
                      <a:headEnd type="none" w="med" len="med"/>
                      <a:tailEnd type="none" w="med" len="med"/>
                    </a:lnB>
                    <a:solidFill>
                      <a:srgbClr val="8989FF"/>
                    </a:solidFill>
                  </a:tcPr>
                </a:tc>
              </a:tr>
              <a:tr h="403128">
                <a:tc>
                  <a:txBody>
                    <a:bodyPr/>
                    <a:lstStyle/>
                    <a:p>
                      <a:pPr algn="ctr" fontAlgn="ctr"/>
                      <a:r>
                        <a:rPr lang="en-US" altLang="zh-CN" sz="1000" b="1" i="0" u="none" strike="noStrike" dirty="0">
                          <a:solidFill>
                            <a:srgbClr val="000000"/>
                          </a:solidFill>
                          <a:latin typeface="宋体"/>
                        </a:rPr>
                        <a:t>1</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zh-CN" altLang="en-US" sz="1000" b="1" i="0" u="none" strike="noStrike" dirty="0">
                          <a:solidFill>
                            <a:srgbClr val="000000"/>
                          </a:solidFill>
                          <a:latin typeface="宋体"/>
                        </a:rPr>
                        <a:t>作物</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19</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23</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42</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13</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12</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25</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ctr"/>
                      <a:r>
                        <a:rPr lang="zh-CN" altLang="en-US" sz="1000" b="1" i="0" u="none" strike="noStrike" dirty="0">
                          <a:solidFill>
                            <a:srgbClr val="000000"/>
                          </a:solidFill>
                          <a:latin typeface="宋体"/>
                        </a:rPr>
                        <a:t>作科所、水稻所、棉花所、油料所、生物所、烟草所、麻类所</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7</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403128">
                <a:tc>
                  <a:txBody>
                    <a:bodyPr/>
                    <a:lstStyle/>
                    <a:p>
                      <a:pPr algn="ctr" fontAlgn="ctr"/>
                      <a:r>
                        <a:rPr lang="en-US" altLang="zh-CN" sz="1000" b="1" i="0" u="none" strike="noStrike" dirty="0">
                          <a:solidFill>
                            <a:srgbClr val="000000"/>
                          </a:solidFill>
                          <a:latin typeface="宋体"/>
                        </a:rPr>
                        <a:t>2</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zh-CN" altLang="en-US" sz="1000" b="1" i="0" u="none" strike="noStrike" dirty="0">
                          <a:solidFill>
                            <a:srgbClr val="000000"/>
                          </a:solidFill>
                          <a:latin typeface="宋体"/>
                        </a:rPr>
                        <a:t>园艺</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15</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10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25</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6</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12</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18</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l" fontAlgn="ctr"/>
                      <a:r>
                        <a:rPr lang="zh-CN" altLang="en-US" sz="1000" b="1" i="0" u="none" strike="noStrike" dirty="0">
                          <a:solidFill>
                            <a:srgbClr val="000000"/>
                          </a:solidFill>
                          <a:latin typeface="宋体"/>
                        </a:rPr>
                        <a:t>蔬菜所、茶叶所、特产所、麻类所、果树所、郑果所</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6</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r>
              <a:tr h="403128">
                <a:tc>
                  <a:txBody>
                    <a:bodyPr/>
                    <a:lstStyle/>
                    <a:p>
                      <a:pPr algn="ctr" fontAlgn="ctr"/>
                      <a:r>
                        <a:rPr lang="en-US" altLang="zh-CN" sz="1000" b="1" i="0" u="none" strike="noStrike" dirty="0">
                          <a:solidFill>
                            <a:srgbClr val="000000"/>
                          </a:solidFill>
                          <a:latin typeface="宋体"/>
                        </a:rPr>
                        <a:t>3</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zh-CN" altLang="en-US" sz="1000" b="1" i="0" u="none" strike="noStrike" dirty="0">
                          <a:solidFill>
                            <a:srgbClr val="000000"/>
                          </a:solidFill>
                          <a:latin typeface="宋体"/>
                        </a:rPr>
                        <a:t>畜牧</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7</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15</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22</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6</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7</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13</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ctr"/>
                      <a:r>
                        <a:rPr lang="zh-CN" altLang="en-US" sz="1000" b="1" i="0" u="none" strike="noStrike" dirty="0">
                          <a:solidFill>
                            <a:srgbClr val="000000"/>
                          </a:solidFill>
                          <a:latin typeface="宋体"/>
                        </a:rPr>
                        <a:t>牧医所、哈兽医、饲料所、特产所、蜜蜂所、草原所</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6</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403128">
                <a:tc>
                  <a:txBody>
                    <a:bodyPr/>
                    <a:lstStyle/>
                    <a:p>
                      <a:pPr algn="ctr" fontAlgn="ctr"/>
                      <a:r>
                        <a:rPr lang="en-US" altLang="zh-CN" sz="1000" b="1" i="0" u="none" strike="noStrike" dirty="0">
                          <a:solidFill>
                            <a:srgbClr val="000000"/>
                          </a:solidFill>
                          <a:latin typeface="宋体"/>
                        </a:rPr>
                        <a:t>4</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zh-CN" altLang="en-US" sz="1000" b="1" i="0" u="none" strike="noStrike" dirty="0">
                          <a:solidFill>
                            <a:srgbClr val="000000"/>
                          </a:solidFill>
                          <a:latin typeface="宋体"/>
                        </a:rPr>
                        <a:t>兽医</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4</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10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14</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4</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7</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11</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l" fontAlgn="ctr"/>
                      <a:r>
                        <a:rPr lang="zh-CN" altLang="en-US" sz="1000" b="1" i="0" u="none" strike="noStrike" dirty="0">
                          <a:solidFill>
                            <a:srgbClr val="000000"/>
                          </a:solidFill>
                          <a:latin typeface="宋体"/>
                        </a:rPr>
                        <a:t>牧医所、哈兽医、兰兽医、兰牧药、上兽医</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5</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r>
              <a:tr h="578402">
                <a:tc>
                  <a:txBody>
                    <a:bodyPr/>
                    <a:lstStyle/>
                    <a:p>
                      <a:pPr algn="ctr" fontAlgn="ctr"/>
                      <a:r>
                        <a:rPr lang="en-US" altLang="zh-CN" sz="1000" b="1" i="0" u="none" strike="noStrike" dirty="0">
                          <a:solidFill>
                            <a:srgbClr val="000000"/>
                          </a:solidFill>
                          <a:latin typeface="宋体"/>
                        </a:rPr>
                        <a:t>5</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zh-CN" altLang="en-US" sz="1000" b="1" i="0" u="none" strike="noStrike" dirty="0">
                          <a:solidFill>
                            <a:srgbClr val="000000"/>
                          </a:solidFill>
                          <a:latin typeface="宋体"/>
                        </a:rPr>
                        <a:t>资源与环境</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32</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23</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56</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10</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18</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a:solidFill>
                            <a:srgbClr val="000000"/>
                          </a:solidFill>
                          <a:latin typeface="宋体"/>
                        </a:rPr>
                        <a:t>28</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ctr"/>
                      <a:r>
                        <a:rPr lang="zh-CN" altLang="en-US" sz="1000" b="1" i="0" u="none" strike="noStrike" dirty="0">
                          <a:solidFill>
                            <a:srgbClr val="000000"/>
                          </a:solidFill>
                          <a:latin typeface="宋体"/>
                        </a:rPr>
                        <a:t>植保所、资划所、水稻所、油料所、环发所、生物所、质标所、环保所、烟草所、灌溉所、草原所</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11</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315490">
                <a:tc>
                  <a:txBody>
                    <a:bodyPr/>
                    <a:lstStyle/>
                    <a:p>
                      <a:pPr algn="ctr" fontAlgn="ctr"/>
                      <a:r>
                        <a:rPr lang="en-US" altLang="zh-CN" sz="1000" b="1" i="0" u="none" strike="noStrike" dirty="0">
                          <a:solidFill>
                            <a:srgbClr val="000000"/>
                          </a:solidFill>
                          <a:latin typeface="宋体"/>
                        </a:rPr>
                        <a:t>6</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zh-CN" altLang="en-US" sz="1000" b="1" i="0" u="none" strike="noStrike" dirty="0">
                          <a:solidFill>
                            <a:srgbClr val="000000"/>
                          </a:solidFill>
                          <a:latin typeface="宋体"/>
                        </a:rPr>
                        <a:t>工程与机械</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1</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6</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7</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12</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4</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16</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l" fontAlgn="ctr"/>
                      <a:r>
                        <a:rPr lang="zh-CN" altLang="en-US" sz="1000" b="1" i="0" u="none" strike="noStrike" dirty="0">
                          <a:solidFill>
                            <a:srgbClr val="000000"/>
                          </a:solidFill>
                          <a:latin typeface="宋体"/>
                        </a:rPr>
                        <a:t>南农机、沼科所</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2</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rgbClr val="BFBFDF"/>
                    </a:solidFill>
                  </a:tcPr>
                </a:tc>
              </a:tr>
              <a:tr h="657273">
                <a:tc>
                  <a:txBody>
                    <a:bodyPr/>
                    <a:lstStyle/>
                    <a:p>
                      <a:pPr algn="ctr" fontAlgn="ctr"/>
                      <a:r>
                        <a:rPr lang="en-US" altLang="zh-CN" sz="1000" b="1" i="0" u="none" strike="noStrike" dirty="0">
                          <a:solidFill>
                            <a:srgbClr val="000000"/>
                          </a:solidFill>
                          <a:latin typeface="宋体"/>
                        </a:rPr>
                        <a:t>7</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zh-CN" altLang="en-US" sz="1000" b="1" i="0" u="none" strike="noStrike" dirty="0">
                          <a:solidFill>
                            <a:srgbClr val="000000"/>
                          </a:solidFill>
                          <a:latin typeface="宋体"/>
                        </a:rPr>
                        <a:t>质量安全与加工</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a:solidFill>
                            <a:srgbClr val="000000"/>
                          </a:solidFill>
                          <a:latin typeface="宋体"/>
                        </a:rPr>
                        <a:t>5</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a:solidFill>
                            <a:srgbClr val="000000"/>
                          </a:solidFill>
                          <a:latin typeface="宋体"/>
                        </a:rPr>
                        <a:t>16</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13</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34</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6</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a:solidFill>
                            <a:srgbClr val="000000"/>
                          </a:solidFill>
                          <a:latin typeface="宋体"/>
                        </a:rPr>
                        <a:t>9</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15</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l" fontAlgn="ctr"/>
                      <a:r>
                        <a:rPr lang="zh-CN" altLang="en-US" sz="1000" b="1" i="0" u="none" strike="noStrike" dirty="0">
                          <a:solidFill>
                            <a:srgbClr val="000000"/>
                          </a:solidFill>
                          <a:latin typeface="宋体"/>
                        </a:rPr>
                        <a:t>蔬菜所、牧医所、加工所、水稻所、油料所、饲料所、生物所、质标所、茶叶所、烟草所、蜜蜂所、营养所、麻类所、果树所、郑果所</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15</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r h="315490">
                <a:tc>
                  <a:txBody>
                    <a:bodyPr/>
                    <a:lstStyle/>
                    <a:p>
                      <a:pPr algn="ctr" fontAlgn="ctr"/>
                      <a:r>
                        <a:rPr lang="en-US" altLang="zh-CN" sz="1000" b="1" i="0" u="none" strike="noStrike">
                          <a:solidFill>
                            <a:srgbClr val="000000"/>
                          </a:solidFill>
                          <a:latin typeface="宋体"/>
                        </a:rPr>
                        <a:t>8</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zh-CN" altLang="en-US" sz="1000" b="1" i="0" u="none" strike="noStrike" dirty="0">
                          <a:solidFill>
                            <a:srgbClr val="000000"/>
                          </a:solidFill>
                          <a:latin typeface="宋体"/>
                        </a:rPr>
                        <a:t>信息与经济</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3</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2</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5</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4</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a:solidFill>
                            <a:srgbClr val="000000"/>
                          </a:solidFill>
                          <a:latin typeface="宋体"/>
                        </a:rPr>
                        <a:t>5</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9</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l" fontAlgn="ctr"/>
                      <a:r>
                        <a:rPr lang="zh-CN" altLang="en-US" sz="1000" b="1" i="0" u="none" strike="noStrike" dirty="0">
                          <a:solidFill>
                            <a:srgbClr val="000000"/>
                          </a:solidFill>
                          <a:latin typeface="宋体"/>
                        </a:rPr>
                        <a:t>农经所、营养所</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ysDot"/>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c>
                  <a:txBody>
                    <a:bodyPr/>
                    <a:lstStyle/>
                    <a:p>
                      <a:pPr algn="ctr" fontAlgn="ctr"/>
                      <a:r>
                        <a:rPr lang="en-US" altLang="zh-CN" sz="1000" b="1" i="0" u="none" strike="noStrike" dirty="0">
                          <a:solidFill>
                            <a:srgbClr val="000000"/>
                          </a:solidFill>
                          <a:latin typeface="宋体"/>
                        </a:rPr>
                        <a:t>2</a:t>
                      </a:r>
                    </a:p>
                  </a:txBody>
                  <a:tcPr marL="7304" marR="7304" marT="7304" marB="0" anchor="ctr">
                    <a:lnL w="9525" cap="flat" cmpd="sng" algn="ctr">
                      <a:solidFill>
                        <a:schemeClr val="tx1"/>
                      </a:solidFill>
                      <a:prstDash val="sysDot"/>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ysDot"/>
                      <a:round/>
                      <a:headEnd type="none" w="med" len="med"/>
                      <a:tailEnd type="none" w="med" len="med"/>
                    </a:lnT>
                    <a:lnB w="9525"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rgbClr val="BFBFDF"/>
                    </a:solidFill>
                  </a:tcPr>
                </a:tc>
              </a:tr>
              <a:tr h="333942">
                <a:tc gridSpan="2">
                  <a:txBody>
                    <a:bodyPr/>
                    <a:lstStyle/>
                    <a:p>
                      <a:pPr algn="ctr" fontAlgn="ctr"/>
                      <a:r>
                        <a:rPr lang="zh-CN" altLang="en-US" sz="1000" b="1" i="0" u="none" strike="noStrike" dirty="0">
                          <a:solidFill>
                            <a:srgbClr val="000000"/>
                          </a:solidFill>
                          <a:latin typeface="宋体"/>
                        </a:rPr>
                        <a:t>合计</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hMerge="1">
                  <a:txBody>
                    <a:bodyPr/>
                    <a:lstStyle/>
                    <a:p>
                      <a:endParaRPr lang="zh-CN" altLang="en-US"/>
                    </a:p>
                  </a:txBody>
                  <a:tcPr/>
                </a:tc>
                <a:tc>
                  <a:txBody>
                    <a:bodyPr/>
                    <a:lstStyle/>
                    <a:p>
                      <a:pPr algn="ctr" fontAlgn="ctr"/>
                      <a:r>
                        <a:rPr lang="en-US" altLang="zh-CN" sz="1000" b="1" i="0" u="none" strike="noStrike" dirty="0">
                          <a:solidFill>
                            <a:srgbClr val="000000"/>
                          </a:solidFill>
                          <a:latin typeface="宋体"/>
                        </a:rPr>
                        <a:t>86</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105</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14</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205</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61</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74</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0</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135</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c>
                  <a:txBody>
                    <a:bodyPr/>
                    <a:lstStyle/>
                    <a:p>
                      <a:pPr algn="ctr" fontAlgn="ctr"/>
                      <a:r>
                        <a:rPr lang="en-US" altLang="zh-CN" sz="1000" b="1" i="0" u="none" strike="noStrike" dirty="0">
                          <a:solidFill>
                            <a:srgbClr val="000000"/>
                          </a:solidFill>
                          <a:latin typeface="宋体"/>
                        </a:rPr>
                        <a:t>—</a:t>
                      </a:r>
                    </a:p>
                  </a:txBody>
                  <a:tcPr marL="7304" marR="7304" marT="7304" marB="0" anchor="ctr">
                    <a:lnL w="9525" cap="flat" cmpd="sng" algn="ctr">
                      <a:solidFill>
                        <a:schemeClr val="tx1"/>
                      </a:solidFill>
                      <a:prstDash val="solid"/>
                      <a:round/>
                      <a:headEnd type="none" w="med" len="med"/>
                      <a:tailEnd type="none" w="med" len="med"/>
                    </a:lnL>
                    <a:lnR w="9525" cap="flat" cmpd="sng" algn="ctr">
                      <a:solidFill>
                        <a:schemeClr val="tx1"/>
                      </a:solidFill>
                      <a:prstDash val="solid"/>
                      <a:round/>
                      <a:headEnd type="none" w="med" len="med"/>
                      <a:tailEnd type="none" w="med" len="med"/>
                    </a:lnR>
                    <a:lnT w="952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accent2">
                        <a:lumMod val="20000"/>
                        <a:lumOff val="80000"/>
                      </a:schemeClr>
                    </a:solidFill>
                  </a:tcPr>
                </a:tc>
              </a:tr>
            </a:tbl>
          </a:graphicData>
        </a:graphic>
      </p:graphicFrame>
      <p:sp>
        <p:nvSpPr>
          <p:cNvPr id="5" name="矩形 4"/>
          <p:cNvSpPr/>
          <p:nvPr/>
        </p:nvSpPr>
        <p:spPr>
          <a:xfrm>
            <a:off x="467544" y="908720"/>
            <a:ext cx="7992888" cy="369332"/>
          </a:xfrm>
          <a:prstGeom prst="rect">
            <a:avLst/>
          </a:prstGeom>
        </p:spPr>
        <p:txBody>
          <a:bodyPr wrap="square">
            <a:spAutoFit/>
          </a:bodyPr>
          <a:lstStyle/>
          <a:p>
            <a:r>
              <a:rPr lang="zh-CN" altLang="zh-CN" b="1" dirty="0" smtClean="0">
                <a:latin typeface="微软雅黑" pitchFamily="34" charset="-122"/>
                <a:ea typeface="微软雅黑" pitchFamily="34" charset="-122"/>
              </a:rPr>
              <a:t>每个</a:t>
            </a:r>
            <a:r>
              <a:rPr lang="zh-CN" altLang="zh-CN" b="1" dirty="0">
                <a:latin typeface="微软雅黑" pitchFamily="34" charset="-122"/>
                <a:ea typeface="微软雅黑" pitchFamily="34" charset="-122"/>
              </a:rPr>
              <a:t>科研团队</a:t>
            </a:r>
            <a:r>
              <a:rPr lang="zh-CN" altLang="zh-CN" b="1" dirty="0" smtClean="0">
                <a:latin typeface="微软雅黑" pitchFamily="34" charset="-122"/>
                <a:ea typeface="微软雅黑" pitchFamily="34" charset="-122"/>
              </a:rPr>
              <a:t>按照科研</a:t>
            </a:r>
            <a:r>
              <a:rPr lang="zh-CN" altLang="zh-CN" b="1" dirty="0">
                <a:latin typeface="微软雅黑" pitchFamily="34" charset="-122"/>
                <a:ea typeface="微软雅黑" pitchFamily="34" charset="-122"/>
              </a:rPr>
              <a:t>选题开展长期持续的研究活动的条件需求</a:t>
            </a:r>
            <a:endParaRPr lang="zh-CN" altLang="en-US" b="1"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右箭头 21"/>
          <p:cNvSpPr/>
          <p:nvPr/>
        </p:nvSpPr>
        <p:spPr bwMode="auto">
          <a:xfrm>
            <a:off x="1921579" y="2348880"/>
            <a:ext cx="338336" cy="288032"/>
          </a:xfrm>
          <a:prstGeom prst="rightArrow">
            <a:avLst>
              <a:gd name="adj1" fmla="val 44597"/>
              <a:gd name="adj2" fmla="val 36491"/>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4" name="右箭头 23"/>
          <p:cNvSpPr/>
          <p:nvPr/>
        </p:nvSpPr>
        <p:spPr bwMode="auto">
          <a:xfrm>
            <a:off x="6456767" y="2348880"/>
            <a:ext cx="338336" cy="288032"/>
          </a:xfrm>
          <a:prstGeom prst="rightArrow">
            <a:avLst>
              <a:gd name="adj1" fmla="val 44597"/>
              <a:gd name="adj2" fmla="val 36491"/>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5" name="右箭头 24"/>
          <p:cNvSpPr/>
          <p:nvPr/>
        </p:nvSpPr>
        <p:spPr bwMode="auto">
          <a:xfrm>
            <a:off x="1907704" y="4149080"/>
            <a:ext cx="338336" cy="288032"/>
          </a:xfrm>
          <a:prstGeom prst="rightArrow">
            <a:avLst>
              <a:gd name="adj1" fmla="val 44597"/>
              <a:gd name="adj2" fmla="val 36491"/>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6" name="右箭头 25"/>
          <p:cNvSpPr/>
          <p:nvPr/>
        </p:nvSpPr>
        <p:spPr bwMode="auto">
          <a:xfrm>
            <a:off x="1907704" y="5589240"/>
            <a:ext cx="338336" cy="288032"/>
          </a:xfrm>
          <a:prstGeom prst="rightArrow">
            <a:avLst>
              <a:gd name="adj1" fmla="val 44597"/>
              <a:gd name="adj2" fmla="val 36491"/>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7" name="右箭头 26"/>
          <p:cNvSpPr/>
          <p:nvPr/>
        </p:nvSpPr>
        <p:spPr bwMode="auto">
          <a:xfrm>
            <a:off x="6456767" y="5589240"/>
            <a:ext cx="338336" cy="288032"/>
          </a:xfrm>
          <a:prstGeom prst="rightArrow">
            <a:avLst>
              <a:gd name="adj1" fmla="val 44597"/>
              <a:gd name="adj2" fmla="val 36491"/>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8" name="右箭头 27"/>
          <p:cNvSpPr/>
          <p:nvPr/>
        </p:nvSpPr>
        <p:spPr bwMode="auto">
          <a:xfrm>
            <a:off x="6456767" y="4149080"/>
            <a:ext cx="338336" cy="288032"/>
          </a:xfrm>
          <a:prstGeom prst="rightArrow">
            <a:avLst>
              <a:gd name="adj1" fmla="val 44597"/>
              <a:gd name="adj2" fmla="val 36491"/>
            </a:avLst>
          </a:prstGeom>
          <a:gradFill flip="none" rotWithShape="1">
            <a:gsLst>
              <a:gs pos="0">
                <a:schemeClr val="accent2">
                  <a:lumMod val="75000"/>
                  <a:tint val="66000"/>
                  <a:satMod val="160000"/>
                </a:schemeClr>
              </a:gs>
              <a:gs pos="50000">
                <a:schemeClr val="accent2">
                  <a:lumMod val="75000"/>
                  <a:tint val="44500"/>
                  <a:satMod val="160000"/>
                </a:schemeClr>
              </a:gs>
              <a:gs pos="100000">
                <a:schemeClr val="accent2">
                  <a:lumMod val="75000"/>
                  <a:tint val="23500"/>
                  <a:satMod val="160000"/>
                </a:scheme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4" name="矩形 3"/>
          <p:cNvSpPr/>
          <p:nvPr/>
        </p:nvSpPr>
        <p:spPr>
          <a:xfrm>
            <a:off x="755576" y="836712"/>
            <a:ext cx="7344816" cy="646331"/>
          </a:xfrm>
          <a:prstGeom prst="rect">
            <a:avLst/>
          </a:prstGeom>
        </p:spPr>
        <p:txBody>
          <a:bodyPr wrap="square">
            <a:spAutoFit/>
          </a:bodyPr>
          <a:lstStyle/>
          <a:p>
            <a:pPr algn="l"/>
            <a:r>
              <a:rPr lang="en-US" altLang="zh-CN" b="1" dirty="0" smtClean="0">
                <a:latin typeface="微软雅黑" pitchFamily="34" charset="-122"/>
                <a:ea typeface="微软雅黑" pitchFamily="34" charset="-122"/>
              </a:rPr>
              <a:t>2.</a:t>
            </a:r>
            <a:r>
              <a:rPr lang="zh-CN" altLang="zh-CN" b="1" dirty="0">
                <a:latin typeface="微软雅黑" pitchFamily="34" charset="-122"/>
                <a:ea typeface="微软雅黑" pitchFamily="34" charset="-122"/>
              </a:rPr>
              <a:t>针对重大产业需求凝炼的战略性、长周期、大协作的重大问题，开展以跨学科多科研团队协作公关为特征的协同创新活动的条件需求</a:t>
            </a:r>
            <a:endParaRPr lang="zh-CN" altLang="en-US" b="1" dirty="0">
              <a:latin typeface="微软雅黑" pitchFamily="34" charset="-122"/>
              <a:ea typeface="微软雅黑" pitchFamily="34" charset="-122"/>
            </a:endParaRPr>
          </a:p>
        </p:txBody>
      </p:sp>
      <p:sp>
        <p:nvSpPr>
          <p:cNvPr id="13" name="圆角矩形 12"/>
          <p:cNvSpPr/>
          <p:nvPr/>
        </p:nvSpPr>
        <p:spPr bwMode="auto">
          <a:xfrm>
            <a:off x="611560" y="1988840"/>
            <a:ext cx="1296144" cy="1008112"/>
          </a:xfrm>
          <a:prstGeom prst="roundRect">
            <a:avLst/>
          </a:prstGeom>
          <a:noFill/>
          <a:ln w="19050" cap="flat" cmpd="sng" algn="ctr">
            <a:solidFill>
              <a:schemeClr val="accent2">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rPr>
              <a:t>区域发展类</a:t>
            </a:r>
          </a:p>
        </p:txBody>
      </p:sp>
      <p:sp>
        <p:nvSpPr>
          <p:cNvPr id="14" name="圆角矩形 13"/>
          <p:cNvSpPr/>
          <p:nvPr/>
        </p:nvSpPr>
        <p:spPr bwMode="auto">
          <a:xfrm>
            <a:off x="611560" y="3789040"/>
            <a:ext cx="1296144" cy="1008112"/>
          </a:xfrm>
          <a:prstGeom prst="roundRect">
            <a:avLst/>
          </a:prstGeom>
          <a:noFill/>
          <a:ln w="19050" cap="flat" cmpd="sng" algn="ctr">
            <a:solidFill>
              <a:schemeClr val="accent2">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rPr>
              <a:t>产业支撑类</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15" name="圆角矩形 14"/>
          <p:cNvSpPr/>
          <p:nvPr/>
        </p:nvSpPr>
        <p:spPr bwMode="auto">
          <a:xfrm>
            <a:off x="611560" y="5437628"/>
            <a:ext cx="1296144" cy="576064"/>
          </a:xfrm>
          <a:prstGeom prst="roundRect">
            <a:avLst/>
          </a:prstGeom>
          <a:noFill/>
          <a:ln w="19050" cap="flat" cmpd="sng" algn="ctr">
            <a:solidFill>
              <a:schemeClr val="accent2">
                <a:lumMod val="75000"/>
              </a:schemeClr>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latin typeface="微软雅黑" pitchFamily="34" charset="-122"/>
                <a:ea typeface="微软雅黑" pitchFamily="34" charset="-122"/>
              </a:rPr>
              <a:t>应用基础</a:t>
            </a:r>
            <a:r>
              <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rPr>
              <a:t>类</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16" name="圆角矩形 15"/>
          <p:cNvSpPr/>
          <p:nvPr/>
        </p:nvSpPr>
        <p:spPr bwMode="auto">
          <a:xfrm>
            <a:off x="2267743" y="1700808"/>
            <a:ext cx="4176465" cy="1512168"/>
          </a:xfrm>
          <a:prstGeom prst="roundRect">
            <a:avLst/>
          </a:prstGeom>
          <a:noFill/>
          <a:ln w="190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indent="-342900" algn="l">
              <a:lnSpc>
                <a:spcPts val="2500"/>
              </a:lnSpc>
              <a:spcBef>
                <a:spcPts val="0"/>
              </a:spcBef>
              <a:buFont typeface="+mj-ea"/>
              <a:buAutoNum type="circleNumDbPlain"/>
            </a:pPr>
            <a:r>
              <a:rPr kumimoji="0" lang="zh-CN" altLang="en-US" sz="1600" b="1" i="0" u="none" strike="noStrike" cap="none" normalizeH="0" baseline="0" dirty="0" smtClean="0">
                <a:ln>
                  <a:noFill/>
                </a:ln>
                <a:solidFill>
                  <a:schemeClr val="tx1"/>
                </a:solidFill>
                <a:effectLst/>
                <a:latin typeface="宋体" pitchFamily="2" charset="-122"/>
                <a:ea typeface="宋体" pitchFamily="2" charset="-122"/>
              </a:rPr>
              <a:t>东北</a:t>
            </a:r>
            <a:r>
              <a:rPr lang="zh-CN" altLang="zh-CN" sz="1600" b="1" dirty="0" smtClean="0">
                <a:latin typeface="宋体" pitchFamily="2" charset="-122"/>
                <a:ea typeface="宋体" pitchFamily="2" charset="-122"/>
              </a:rPr>
              <a:t>黑土地保护</a:t>
            </a:r>
            <a:r>
              <a:rPr lang="zh-CN" altLang="en-US" sz="1600" b="1" dirty="0" smtClean="0">
                <a:latin typeface="宋体" pitchFamily="2" charset="-122"/>
                <a:ea typeface="宋体" pitchFamily="2" charset="-122"/>
              </a:rPr>
              <a:t>试验基地</a:t>
            </a:r>
            <a:endParaRPr lang="en-US" altLang="zh-CN" sz="1600" b="1" dirty="0" smtClean="0">
              <a:latin typeface="宋体" pitchFamily="2" charset="-122"/>
              <a:ea typeface="宋体" pitchFamily="2" charset="-122"/>
            </a:endParaRPr>
          </a:p>
          <a:p>
            <a:pPr marL="342900" indent="-342900" algn="l">
              <a:lnSpc>
                <a:spcPts val="2500"/>
              </a:lnSpc>
              <a:spcBef>
                <a:spcPts val="0"/>
              </a:spcBef>
              <a:buFont typeface="+mj-ea"/>
              <a:buAutoNum type="circleNumDbPlain"/>
            </a:pPr>
            <a:r>
              <a:rPr lang="zh-CN" altLang="zh-CN" sz="1600" b="1" dirty="0" smtClean="0">
                <a:latin typeface="宋体" pitchFamily="2" charset="-122"/>
                <a:ea typeface="宋体" pitchFamily="2" charset="-122"/>
              </a:rPr>
              <a:t>华北地区地下水资源高效利用</a:t>
            </a:r>
            <a:r>
              <a:rPr lang="zh-CN" altLang="en-US" sz="1600" b="1" dirty="0" smtClean="0">
                <a:latin typeface="宋体" pitchFamily="2" charset="-122"/>
                <a:ea typeface="宋体" pitchFamily="2" charset="-122"/>
              </a:rPr>
              <a:t>试验基地</a:t>
            </a:r>
            <a:endParaRPr lang="en-US" altLang="zh-CN" sz="1600" b="1" dirty="0" smtClean="0">
              <a:latin typeface="宋体" pitchFamily="2" charset="-122"/>
              <a:ea typeface="宋体" pitchFamily="2" charset="-122"/>
            </a:endParaRPr>
          </a:p>
          <a:p>
            <a:pPr marL="342900" indent="-342900" algn="l">
              <a:lnSpc>
                <a:spcPts val="2500"/>
              </a:lnSpc>
              <a:spcBef>
                <a:spcPts val="0"/>
              </a:spcBef>
              <a:buFont typeface="+mj-ea"/>
              <a:buAutoNum type="circleNumDbPlain"/>
            </a:pPr>
            <a:r>
              <a:rPr lang="zh-CN" altLang="zh-CN" sz="1600" b="1" kern="0" dirty="0" smtClean="0">
                <a:latin typeface="宋体" pitchFamily="2" charset="-122"/>
                <a:ea typeface="宋体" pitchFamily="2" charset="-122"/>
              </a:rPr>
              <a:t>南方稻米重金属污染综合防</a:t>
            </a:r>
            <a:r>
              <a:rPr lang="zh-CN" altLang="en-US" sz="1600" b="1" kern="0" dirty="0" smtClean="0">
                <a:latin typeface="宋体" pitchFamily="2" charset="-122"/>
                <a:ea typeface="宋体" pitchFamily="2" charset="-122"/>
              </a:rPr>
              <a:t>控试验基地</a:t>
            </a:r>
            <a:endParaRPr lang="en-US" altLang="zh-CN" sz="1600" b="1" kern="0" dirty="0" smtClean="0">
              <a:latin typeface="宋体" pitchFamily="2" charset="-122"/>
              <a:ea typeface="宋体" pitchFamily="2" charset="-122"/>
            </a:endParaRPr>
          </a:p>
          <a:p>
            <a:pPr marL="273050" indent="-273050" algn="l">
              <a:lnSpc>
                <a:spcPts val="2500"/>
              </a:lnSpc>
              <a:spcBef>
                <a:spcPts val="0"/>
              </a:spcBef>
            </a:pPr>
            <a:r>
              <a:rPr kumimoji="0" lang="en-US" altLang="zh-CN" sz="1600" b="1" i="0" u="none" strike="noStrike" kern="0" cap="none" normalizeH="0" baseline="0" dirty="0" smtClean="0">
                <a:ln>
                  <a:noFill/>
                </a:ln>
                <a:solidFill>
                  <a:schemeClr val="tx1"/>
                </a:solidFill>
                <a:effectLst/>
                <a:latin typeface="宋体" pitchFamily="2" charset="-122"/>
                <a:ea typeface="宋体" pitchFamily="2" charset="-122"/>
              </a:rPr>
              <a:t> </a:t>
            </a:r>
            <a:r>
              <a:rPr kumimoji="0" lang="en-US" altLang="zh-CN" sz="1600" b="1" i="0" u="none" strike="noStrike" kern="0" cap="none" normalizeH="0" dirty="0" smtClean="0">
                <a:ln>
                  <a:noFill/>
                </a:ln>
                <a:solidFill>
                  <a:schemeClr val="tx1"/>
                </a:solidFill>
                <a:effectLst/>
                <a:latin typeface="宋体" pitchFamily="2" charset="-122"/>
                <a:ea typeface="宋体" pitchFamily="2" charset="-122"/>
              </a:rPr>
              <a:t>  </a:t>
            </a:r>
            <a:r>
              <a:rPr kumimoji="0" lang="en-US" altLang="zh-CN" sz="1600" b="1" i="0" u="none" strike="noStrike" kern="0" cap="none" normalizeH="0" baseline="0" dirty="0" smtClean="0">
                <a:ln>
                  <a:noFill/>
                </a:ln>
                <a:solidFill>
                  <a:schemeClr val="tx1"/>
                </a:solidFill>
                <a:effectLst/>
                <a:latin typeface="宋体" pitchFamily="2" charset="-122"/>
                <a:ea typeface="宋体" pitchFamily="2" charset="-122"/>
              </a:rPr>
              <a:t>……</a:t>
            </a:r>
            <a:endParaRPr kumimoji="0" lang="zh-CN" altLang="en-US" sz="1600" b="1" i="0" u="none" strike="noStrike" cap="none" normalizeH="0" baseline="0" dirty="0" smtClean="0">
              <a:ln>
                <a:noFill/>
              </a:ln>
              <a:solidFill>
                <a:schemeClr val="tx1"/>
              </a:solidFill>
              <a:effectLst/>
              <a:latin typeface="宋体" pitchFamily="2" charset="-122"/>
              <a:ea typeface="宋体" pitchFamily="2" charset="-122"/>
            </a:endParaRPr>
          </a:p>
        </p:txBody>
      </p:sp>
      <p:sp>
        <p:nvSpPr>
          <p:cNvPr id="17" name="圆角矩形 16"/>
          <p:cNvSpPr/>
          <p:nvPr/>
        </p:nvSpPr>
        <p:spPr bwMode="auto">
          <a:xfrm>
            <a:off x="6784909" y="1676005"/>
            <a:ext cx="1728192" cy="1536971"/>
          </a:xfrm>
          <a:prstGeom prst="roundRect">
            <a:avLst/>
          </a:prstGeom>
          <a:noFill/>
          <a:ln w="190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a:r>
              <a:rPr lang="zh-CN" altLang="en-US" b="1" dirty="0">
                <a:latin typeface="宋体" pitchFamily="2" charset="-122"/>
                <a:ea typeface="宋体" pitchFamily="2" charset="-122"/>
              </a:rPr>
              <a:t>解决</a:t>
            </a:r>
            <a:r>
              <a:rPr lang="zh-CN" altLang="zh-CN" b="1" dirty="0" smtClean="0">
                <a:latin typeface="宋体" pitchFamily="2" charset="-122"/>
                <a:ea typeface="宋体" pitchFamily="2" charset="-122"/>
              </a:rPr>
              <a:t>制约区域农业持续发展重大问题</a:t>
            </a:r>
            <a:endParaRPr kumimoji="0" lang="zh-CN" altLang="en-US" sz="1600" b="1" i="0" u="none" strike="noStrike" cap="none" normalizeH="0" baseline="0" dirty="0" smtClean="0">
              <a:ln>
                <a:noFill/>
              </a:ln>
              <a:solidFill>
                <a:schemeClr val="tx1"/>
              </a:solidFill>
              <a:effectLst/>
              <a:latin typeface="宋体" pitchFamily="2" charset="-122"/>
              <a:ea typeface="宋体" pitchFamily="2" charset="-122"/>
            </a:endParaRPr>
          </a:p>
        </p:txBody>
      </p:sp>
      <p:sp>
        <p:nvSpPr>
          <p:cNvPr id="18" name="圆角矩形 17"/>
          <p:cNvSpPr/>
          <p:nvPr/>
        </p:nvSpPr>
        <p:spPr bwMode="auto">
          <a:xfrm>
            <a:off x="2267744" y="3356992"/>
            <a:ext cx="4176464" cy="1800200"/>
          </a:xfrm>
          <a:prstGeom prst="roundRect">
            <a:avLst/>
          </a:prstGeom>
          <a:noFill/>
          <a:ln w="190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indent="-342900" algn="l">
              <a:lnSpc>
                <a:spcPts val="2500"/>
              </a:lnSpc>
              <a:buFont typeface="+mj-ea"/>
              <a:buAutoNum type="circleNumDbPlain"/>
            </a:pPr>
            <a:r>
              <a:rPr lang="zh-CN" altLang="zh-CN" sz="1600" b="1" dirty="0" smtClean="0">
                <a:latin typeface="宋体" pitchFamily="2" charset="-122"/>
                <a:ea typeface="宋体" pitchFamily="2" charset="-122"/>
              </a:rPr>
              <a:t>粮食作物</a:t>
            </a:r>
            <a:r>
              <a:rPr lang="zh-CN" altLang="en-US" sz="1600" b="1" dirty="0" smtClean="0">
                <a:latin typeface="宋体" pitchFamily="2" charset="-122"/>
                <a:ea typeface="宋体" pitchFamily="2" charset="-122"/>
              </a:rPr>
              <a:t>、经济作物、蔬菜、果树</a:t>
            </a:r>
            <a:r>
              <a:rPr lang="zh-CN" altLang="zh-CN" sz="1600" b="1" dirty="0" smtClean="0">
                <a:latin typeface="宋体" pitchFamily="2" charset="-122"/>
                <a:ea typeface="宋体" pitchFamily="2" charset="-122"/>
              </a:rPr>
              <a:t>增产增效技术集成配套试验基地</a:t>
            </a:r>
            <a:endParaRPr lang="en-US" altLang="zh-CN" sz="1600" b="1" dirty="0" smtClean="0">
              <a:latin typeface="宋体" pitchFamily="2" charset="-122"/>
              <a:ea typeface="宋体" pitchFamily="2" charset="-122"/>
            </a:endParaRPr>
          </a:p>
          <a:p>
            <a:pPr marL="342900" indent="-342900" algn="l">
              <a:lnSpc>
                <a:spcPts val="2500"/>
              </a:lnSpc>
              <a:buFont typeface="+mj-ea"/>
              <a:buAutoNum type="circleNumDbPlain"/>
            </a:pPr>
            <a:r>
              <a:rPr lang="zh-CN" altLang="zh-CN" sz="1600" b="1" dirty="0" smtClean="0">
                <a:latin typeface="宋体" pitchFamily="2" charset="-122"/>
                <a:ea typeface="宋体" pitchFamily="2" charset="-122"/>
              </a:rPr>
              <a:t>家畜</a:t>
            </a:r>
            <a:r>
              <a:rPr lang="zh-CN" altLang="zh-CN" sz="1600" b="1" dirty="0">
                <a:latin typeface="宋体" pitchFamily="2" charset="-122"/>
                <a:ea typeface="宋体" pitchFamily="2" charset="-122"/>
              </a:rPr>
              <a:t>高效养殖技术集成配套试验</a:t>
            </a:r>
            <a:r>
              <a:rPr lang="zh-CN" altLang="zh-CN" sz="1600" b="1" dirty="0" smtClean="0">
                <a:latin typeface="宋体" pitchFamily="2" charset="-122"/>
                <a:ea typeface="宋体" pitchFamily="2" charset="-122"/>
              </a:rPr>
              <a:t>基地</a:t>
            </a:r>
            <a:endParaRPr lang="en-US" altLang="zh-CN" sz="1600" b="1" dirty="0" smtClean="0">
              <a:latin typeface="宋体" pitchFamily="2" charset="-122"/>
              <a:ea typeface="宋体" pitchFamily="2" charset="-122"/>
            </a:endParaRPr>
          </a:p>
          <a:p>
            <a:pPr marL="342900" indent="-342900" algn="l">
              <a:lnSpc>
                <a:spcPts val="2500"/>
              </a:lnSpc>
              <a:buFont typeface="+mj-ea"/>
              <a:buAutoNum type="circleNumDbPlain"/>
            </a:pPr>
            <a:r>
              <a:rPr lang="zh-CN" altLang="zh-CN" sz="1600" b="1" dirty="0" smtClean="0">
                <a:latin typeface="宋体" pitchFamily="2" charset="-122"/>
                <a:ea typeface="宋体" pitchFamily="2" charset="-122"/>
              </a:rPr>
              <a:t>家禽</a:t>
            </a:r>
            <a:r>
              <a:rPr lang="zh-CN" altLang="zh-CN" sz="1600" b="1" dirty="0">
                <a:latin typeface="宋体" pitchFamily="2" charset="-122"/>
                <a:ea typeface="宋体" pitchFamily="2" charset="-122"/>
              </a:rPr>
              <a:t>高效养殖技术集成配套试验</a:t>
            </a:r>
            <a:r>
              <a:rPr lang="zh-CN" altLang="zh-CN" sz="1600" b="1" dirty="0" smtClean="0">
                <a:latin typeface="宋体" pitchFamily="2" charset="-122"/>
                <a:ea typeface="宋体" pitchFamily="2" charset="-122"/>
              </a:rPr>
              <a:t>基地</a:t>
            </a:r>
            <a:endParaRPr lang="en-US" altLang="zh-CN" sz="1600" b="1" dirty="0" smtClean="0">
              <a:latin typeface="宋体" pitchFamily="2" charset="-122"/>
              <a:ea typeface="宋体" pitchFamily="2" charset="-122"/>
            </a:endParaRPr>
          </a:p>
          <a:p>
            <a:pPr marL="342900" indent="-342900" algn="l">
              <a:lnSpc>
                <a:spcPts val="2500"/>
              </a:lnSpc>
            </a:pPr>
            <a:r>
              <a:rPr kumimoji="0" lang="en-US" altLang="zh-CN" sz="1600" b="1" i="0" u="none" strike="noStrike" cap="none" normalizeH="0" baseline="0" dirty="0" smtClean="0">
                <a:ln>
                  <a:noFill/>
                </a:ln>
                <a:solidFill>
                  <a:schemeClr val="tx1"/>
                </a:solidFill>
                <a:effectLst/>
                <a:latin typeface="宋体" pitchFamily="2" charset="-122"/>
                <a:ea typeface="宋体" pitchFamily="2" charset="-122"/>
              </a:rPr>
              <a:t>   ……</a:t>
            </a:r>
            <a:endParaRPr kumimoji="0" lang="zh-CN" altLang="en-US" sz="1600" b="1" i="0" u="none" strike="noStrike" cap="none" normalizeH="0" baseline="0" dirty="0" smtClean="0">
              <a:ln>
                <a:noFill/>
              </a:ln>
              <a:solidFill>
                <a:schemeClr val="tx1"/>
              </a:solidFill>
              <a:effectLst/>
              <a:latin typeface="宋体" pitchFamily="2" charset="-122"/>
              <a:ea typeface="宋体" pitchFamily="2" charset="-122"/>
            </a:endParaRPr>
          </a:p>
        </p:txBody>
      </p:sp>
      <p:sp>
        <p:nvSpPr>
          <p:cNvPr id="19" name="圆角矩形 18"/>
          <p:cNvSpPr/>
          <p:nvPr/>
        </p:nvSpPr>
        <p:spPr bwMode="auto">
          <a:xfrm>
            <a:off x="6804248" y="3356991"/>
            <a:ext cx="1728192" cy="1769485"/>
          </a:xfrm>
          <a:prstGeom prst="roundRect">
            <a:avLst/>
          </a:prstGeom>
          <a:noFill/>
          <a:ln w="190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a:r>
              <a:rPr lang="zh-CN" altLang="en-US" b="1" dirty="0" smtClean="0">
                <a:latin typeface="宋体" pitchFamily="2" charset="-122"/>
                <a:ea typeface="宋体" pitchFamily="2" charset="-122"/>
              </a:rPr>
              <a:t>解决</a:t>
            </a:r>
            <a:r>
              <a:rPr lang="zh-CN" altLang="zh-CN" b="1" dirty="0" smtClean="0">
                <a:latin typeface="宋体" pitchFamily="2" charset="-122"/>
                <a:ea typeface="宋体" pitchFamily="2" charset="-122"/>
              </a:rPr>
              <a:t>产业发展</a:t>
            </a:r>
            <a:r>
              <a:rPr lang="zh-CN" altLang="en-US" b="1" dirty="0" smtClean="0">
                <a:latin typeface="宋体" pitchFamily="2" charset="-122"/>
                <a:ea typeface="宋体" pitchFamily="2" charset="-122"/>
              </a:rPr>
              <a:t>的</a:t>
            </a:r>
            <a:r>
              <a:rPr lang="zh-CN" altLang="zh-CN" b="1" dirty="0" smtClean="0">
                <a:latin typeface="宋体" pitchFamily="2" charset="-122"/>
                <a:ea typeface="宋体" pitchFamily="2" charset="-122"/>
              </a:rPr>
              <a:t>技术瓶颈问题</a:t>
            </a:r>
            <a:endParaRPr lang="zh-CN" altLang="en-US" b="1" dirty="0">
              <a:latin typeface="宋体" pitchFamily="2" charset="-122"/>
              <a:ea typeface="宋体" pitchFamily="2" charset="-122"/>
            </a:endParaRPr>
          </a:p>
        </p:txBody>
      </p:sp>
      <p:sp>
        <p:nvSpPr>
          <p:cNvPr id="20" name="圆角矩形 19"/>
          <p:cNvSpPr/>
          <p:nvPr/>
        </p:nvSpPr>
        <p:spPr bwMode="auto">
          <a:xfrm>
            <a:off x="2255650" y="5301208"/>
            <a:ext cx="4188558" cy="819472"/>
          </a:xfrm>
          <a:prstGeom prst="roundRect">
            <a:avLst/>
          </a:prstGeom>
          <a:noFill/>
          <a:ln w="190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indent="-342900" algn="l">
              <a:buFont typeface="+mj-ea"/>
              <a:buAutoNum type="circleNumDbPlain"/>
            </a:pPr>
            <a:r>
              <a:rPr lang="zh-CN" altLang="zh-CN" sz="1600" b="1" dirty="0">
                <a:latin typeface="宋体" pitchFamily="2" charset="-122"/>
                <a:ea typeface="宋体" pitchFamily="2" charset="-122"/>
              </a:rPr>
              <a:t>全基因组设计</a:t>
            </a:r>
            <a:r>
              <a:rPr lang="zh-CN" altLang="zh-CN" sz="1600" b="1" dirty="0" smtClean="0">
                <a:latin typeface="宋体" pitchFamily="2" charset="-122"/>
                <a:ea typeface="宋体" pitchFamily="2" charset="-122"/>
              </a:rPr>
              <a:t>育种</a:t>
            </a:r>
            <a:r>
              <a:rPr lang="zh-CN" altLang="en-US" sz="1600" b="1" dirty="0" smtClean="0">
                <a:latin typeface="宋体" pitchFamily="2" charset="-122"/>
                <a:ea typeface="宋体" pitchFamily="2" charset="-122"/>
              </a:rPr>
              <a:t>实验平台</a:t>
            </a:r>
            <a:endParaRPr lang="en-US" altLang="zh-CN" sz="1600" b="1" dirty="0" smtClean="0">
              <a:latin typeface="宋体" pitchFamily="2" charset="-122"/>
              <a:ea typeface="宋体" pitchFamily="2" charset="-122"/>
            </a:endParaRPr>
          </a:p>
          <a:p>
            <a:pPr marL="342900" indent="-342900" algn="l">
              <a:buFont typeface="+mj-ea"/>
              <a:buAutoNum type="circleNumDbPlain"/>
            </a:pPr>
            <a:r>
              <a:rPr lang="zh-CN" altLang="zh-CN" sz="1600" b="1" dirty="0" smtClean="0">
                <a:latin typeface="宋体" pitchFamily="2" charset="-122"/>
                <a:ea typeface="宋体" pitchFamily="2" charset="-122"/>
              </a:rPr>
              <a:t>人畜</a:t>
            </a:r>
            <a:r>
              <a:rPr lang="zh-CN" altLang="zh-CN" sz="1600" b="1" dirty="0">
                <a:latin typeface="宋体" pitchFamily="2" charset="-122"/>
                <a:ea typeface="宋体" pitchFamily="2" charset="-122"/>
              </a:rPr>
              <a:t>共患病防</a:t>
            </a:r>
            <a:r>
              <a:rPr lang="zh-CN" altLang="zh-CN" sz="1600" b="1" dirty="0" smtClean="0">
                <a:latin typeface="宋体" pitchFamily="2" charset="-122"/>
                <a:ea typeface="宋体" pitchFamily="2" charset="-122"/>
              </a:rPr>
              <a:t>控</a:t>
            </a:r>
            <a:r>
              <a:rPr lang="zh-CN" altLang="en-US" sz="1600" b="1" dirty="0" smtClean="0">
                <a:latin typeface="宋体" pitchFamily="2" charset="-122"/>
                <a:ea typeface="宋体" pitchFamily="2" charset="-122"/>
              </a:rPr>
              <a:t>试验平台</a:t>
            </a:r>
            <a:endParaRPr lang="en-US" altLang="zh-CN" sz="1600" b="1" dirty="0" smtClean="0">
              <a:latin typeface="宋体" pitchFamily="2" charset="-122"/>
              <a:ea typeface="宋体" pitchFamily="2" charset="-122"/>
            </a:endParaRPr>
          </a:p>
          <a:p>
            <a:pPr marL="342900" indent="-342900" algn="l"/>
            <a:r>
              <a:rPr kumimoji="0" lang="en-US" altLang="zh-CN" sz="1600" b="1" i="0" u="none" strike="noStrike" cap="none" normalizeH="0" baseline="0" dirty="0" smtClean="0">
                <a:ln>
                  <a:noFill/>
                </a:ln>
                <a:solidFill>
                  <a:schemeClr val="tx1"/>
                </a:solidFill>
                <a:effectLst/>
                <a:latin typeface="宋体" pitchFamily="2" charset="-122"/>
                <a:ea typeface="宋体" pitchFamily="2" charset="-122"/>
              </a:rPr>
              <a:t>   ……</a:t>
            </a:r>
            <a:endParaRPr kumimoji="0" lang="zh-CN" altLang="en-US" sz="1600" b="1" i="0" u="none" strike="noStrike" cap="none" normalizeH="0" baseline="0" dirty="0" smtClean="0">
              <a:ln>
                <a:noFill/>
              </a:ln>
              <a:solidFill>
                <a:schemeClr val="tx1"/>
              </a:solidFill>
              <a:effectLst/>
              <a:latin typeface="宋体" pitchFamily="2" charset="-122"/>
              <a:ea typeface="宋体" pitchFamily="2" charset="-122"/>
            </a:endParaRPr>
          </a:p>
        </p:txBody>
      </p:sp>
      <p:sp>
        <p:nvSpPr>
          <p:cNvPr id="21" name="圆角矩形 20"/>
          <p:cNvSpPr/>
          <p:nvPr/>
        </p:nvSpPr>
        <p:spPr bwMode="auto">
          <a:xfrm>
            <a:off x="6800834" y="5262697"/>
            <a:ext cx="1728192" cy="864096"/>
          </a:xfrm>
          <a:prstGeom prst="roundRect">
            <a:avLst/>
          </a:prstGeom>
          <a:noFill/>
          <a:ln w="19050"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indent="0" algn="l">
              <a:buNone/>
            </a:pPr>
            <a:r>
              <a:rPr lang="zh-CN" altLang="en-US" sz="1600" b="1" dirty="0" smtClean="0">
                <a:latin typeface="宋体" pitchFamily="2" charset="-122"/>
                <a:ea typeface="宋体" pitchFamily="2" charset="-122"/>
              </a:rPr>
              <a:t>解决</a:t>
            </a:r>
            <a:r>
              <a:rPr lang="zh-CN" altLang="zh-CN" sz="1600" b="1" dirty="0" smtClean="0">
                <a:latin typeface="宋体" pitchFamily="2" charset="-122"/>
                <a:ea typeface="宋体" pitchFamily="2" charset="-122"/>
              </a:rPr>
              <a:t>农牧业发展的重大科学问题</a:t>
            </a:r>
            <a:endParaRPr lang="zh-CN" altLang="en-US" sz="1600" b="1" dirty="0">
              <a:latin typeface="宋体" pitchFamily="2" charset="-122"/>
              <a:ea typeface="宋体" pitchFamily="2"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bwMode="auto">
          <a:xfrm>
            <a:off x="539552" y="2204864"/>
            <a:ext cx="7848872" cy="2160240"/>
          </a:xfrm>
          <a:prstGeom prst="roundRect">
            <a:avLst/>
          </a:prstGeom>
          <a:solidFill>
            <a:srgbClr val="FF9900"/>
          </a:solidFill>
          <a:ln w="762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square" lIns="91440" tIns="45720" rIns="91440" bIns="45720" numCol="1" rtlCol="0" anchor="ctr" anchorCtr="0" compatLnSpc="1">
            <a:prstTxWarp prst="textNoShape">
              <a:avLst/>
            </a:prstTxWarp>
          </a:bodyPr>
          <a:lstStyle/>
          <a:p>
            <a:r>
              <a:rPr lang="zh-CN" altLang="zh-CN" sz="4400" b="1" dirty="0">
                <a:solidFill>
                  <a:schemeClr val="bg1"/>
                </a:solidFill>
                <a:latin typeface="微软雅黑" pitchFamily="34" charset="-122"/>
                <a:ea typeface="微软雅黑" pitchFamily="34" charset="-122"/>
              </a:rPr>
              <a:t>三、建立创新工程科研活动与条件建设相衔接的内部机制</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箭头连接符 8"/>
          <p:cNvCxnSpPr/>
          <p:nvPr/>
        </p:nvCxnSpPr>
        <p:spPr bwMode="auto">
          <a:xfrm flipH="1">
            <a:off x="3707905" y="3284984"/>
            <a:ext cx="1700674" cy="16528"/>
          </a:xfrm>
          <a:prstGeom prst="straightConnector1">
            <a:avLst/>
          </a:prstGeom>
          <a:noFill/>
          <a:ln w="57150" cap="flat" cmpd="sng" algn="ctr">
            <a:solidFill>
              <a:srgbClr val="FF9933"/>
            </a:solidFill>
            <a:prstDash val="solid"/>
            <a:round/>
            <a:headEnd type="none" w="med" len="med"/>
            <a:tailEnd type="arrow"/>
          </a:ln>
          <a:effectLst/>
        </p:spPr>
      </p:cxnSp>
      <p:cxnSp>
        <p:nvCxnSpPr>
          <p:cNvPr id="8" name="直接箭头连接符 7"/>
          <p:cNvCxnSpPr/>
          <p:nvPr/>
        </p:nvCxnSpPr>
        <p:spPr bwMode="auto">
          <a:xfrm flipV="1">
            <a:off x="3579779" y="3573016"/>
            <a:ext cx="1782294" cy="3087"/>
          </a:xfrm>
          <a:prstGeom prst="straightConnector1">
            <a:avLst/>
          </a:prstGeom>
          <a:noFill/>
          <a:ln w="57150" cap="flat" cmpd="sng" algn="ctr">
            <a:solidFill>
              <a:srgbClr val="FF9933"/>
            </a:solidFill>
            <a:prstDash val="solid"/>
            <a:round/>
            <a:headEnd type="none" w="med" len="med"/>
            <a:tailEnd type="arrow"/>
          </a:ln>
          <a:effectLst/>
        </p:spPr>
      </p:cxnSp>
      <p:sp>
        <p:nvSpPr>
          <p:cNvPr id="2" name="标题 1"/>
          <p:cNvSpPr>
            <a:spLocks noGrp="1"/>
          </p:cNvSpPr>
          <p:nvPr>
            <p:ph type="title"/>
          </p:nvPr>
        </p:nvSpPr>
        <p:spPr>
          <a:xfrm>
            <a:off x="601216" y="620688"/>
            <a:ext cx="7643192" cy="955576"/>
          </a:xfrm>
        </p:spPr>
        <p:txBody>
          <a:bodyPr/>
          <a:lstStyle/>
          <a:p>
            <a:r>
              <a:rPr lang="zh-CN" altLang="zh-CN" dirty="0" smtClean="0"/>
              <a:t>（一）对接机制</a:t>
            </a:r>
            <a:endParaRPr lang="zh-CN" altLang="en-US" dirty="0"/>
          </a:p>
        </p:txBody>
      </p:sp>
      <p:sp>
        <p:nvSpPr>
          <p:cNvPr id="4" name="圆角矩形 3"/>
          <p:cNvSpPr/>
          <p:nvPr/>
        </p:nvSpPr>
        <p:spPr bwMode="auto">
          <a:xfrm>
            <a:off x="755576" y="2420888"/>
            <a:ext cx="2952328" cy="2016224"/>
          </a:xfrm>
          <a:prstGeom prst="roundRect">
            <a:avLst/>
          </a:prstGeom>
          <a:solidFill>
            <a:srgbClr val="FF9933"/>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altLang="zh-CN" sz="2800" b="1" i="0" u="none" strike="noStrike" cap="none" normalizeH="0" baseline="0" dirty="0" smtClean="0">
                <a:ln>
                  <a:noFill/>
                </a:ln>
                <a:solidFill>
                  <a:schemeClr val="bg1"/>
                </a:solidFill>
                <a:effectLst/>
                <a:latin typeface="微软雅黑" pitchFamily="34" charset="-122"/>
                <a:ea typeface="微软雅黑" pitchFamily="34" charset="-122"/>
              </a:rPr>
              <a:t>315</a:t>
            </a:r>
            <a:r>
              <a:rPr kumimoji="0" lang="zh-CN" altLang="en-US" sz="2800" b="1" i="0" u="none" strike="noStrike" cap="none" normalizeH="0" baseline="0" dirty="0" smtClean="0">
                <a:ln>
                  <a:noFill/>
                </a:ln>
                <a:solidFill>
                  <a:schemeClr val="bg1"/>
                </a:solidFill>
                <a:effectLst/>
                <a:latin typeface="微软雅黑" pitchFamily="34" charset="-122"/>
                <a:ea typeface="微软雅黑" pitchFamily="34" charset="-122"/>
              </a:rPr>
              <a:t>个科研团队</a:t>
            </a:r>
            <a:endParaRPr kumimoji="0" lang="en-US" altLang="zh-CN" sz="28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ctr" defTabSz="914400" rtl="0" eaLnBrk="1" fontAlgn="base" latinLnBrk="0" hangingPunct="1">
              <a:lnSpc>
                <a:spcPct val="100000"/>
              </a:lnSpc>
              <a:spcBef>
                <a:spcPts val="1200"/>
              </a:spcBef>
              <a:spcAft>
                <a:spcPct val="0"/>
              </a:spcAft>
              <a:buClrTx/>
              <a:buSzTx/>
              <a:buFontTx/>
              <a:buNone/>
              <a:tabLst/>
            </a:pPr>
            <a:r>
              <a:rPr lang="zh-CN" altLang="en-US" b="1" dirty="0" smtClean="0">
                <a:solidFill>
                  <a:schemeClr val="bg1"/>
                </a:solidFill>
                <a:latin typeface="微软雅黑" pitchFamily="34" charset="-122"/>
                <a:ea typeface="微软雅黑" pitchFamily="34" charset="-122"/>
              </a:rPr>
              <a:t>（梳理归类，整理出不同类型的条件建设需求）</a:t>
            </a:r>
            <a:endParaRPr kumimoji="0" lang="zh-CN" altLang="en-US" b="1"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6" name="圆角矩形 5"/>
          <p:cNvSpPr/>
          <p:nvPr/>
        </p:nvSpPr>
        <p:spPr bwMode="auto">
          <a:xfrm>
            <a:off x="5364088" y="2420888"/>
            <a:ext cx="2952328" cy="2016224"/>
          </a:xfrm>
          <a:prstGeom prst="roundRect">
            <a:avLst/>
          </a:prstGeom>
          <a:solidFill>
            <a:srgbClr val="FF9933"/>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bg1"/>
                </a:solidFill>
                <a:effectLst/>
                <a:latin typeface="微软雅黑" pitchFamily="34" charset="-122"/>
                <a:ea typeface="微软雅黑" pitchFamily="34" charset="-122"/>
              </a:rPr>
              <a:t>试验基地</a:t>
            </a:r>
            <a:endParaRPr kumimoji="0" lang="en-US" altLang="zh-CN" sz="28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sz="2800" b="1" dirty="0" smtClean="0">
                <a:solidFill>
                  <a:schemeClr val="bg1"/>
                </a:solidFill>
                <a:latin typeface="微软雅黑" pitchFamily="34" charset="-122"/>
                <a:ea typeface="微软雅黑" pitchFamily="34" charset="-122"/>
              </a:rPr>
              <a:t>实验室</a:t>
            </a:r>
            <a:endParaRPr lang="en-US" altLang="zh-CN" sz="2800" b="1" dirty="0" smtClean="0">
              <a:solidFill>
                <a:schemeClr val="bg1"/>
              </a:solidFill>
              <a:latin typeface="微软雅黑" pitchFamily="34" charset="-122"/>
              <a:ea typeface="微软雅黑"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a:ln>
                  <a:noFill/>
                </a:ln>
                <a:solidFill>
                  <a:schemeClr val="bg1"/>
                </a:solidFill>
                <a:effectLst/>
                <a:latin typeface="微软雅黑" pitchFamily="34" charset="-122"/>
                <a:ea typeface="微软雅黑" pitchFamily="34" charset="-122"/>
              </a:rPr>
              <a:t>测试中心</a:t>
            </a:r>
            <a:endParaRPr kumimoji="0" lang="zh-CN" altLang="en-US" sz="2800" b="1"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13" name="TextBox 12"/>
          <p:cNvSpPr txBox="1"/>
          <p:nvPr/>
        </p:nvSpPr>
        <p:spPr>
          <a:xfrm>
            <a:off x="3808388" y="2420888"/>
            <a:ext cx="1440160" cy="707886"/>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提供</a:t>
            </a:r>
            <a:endParaRPr lang="en-US" altLang="zh-CN" sz="2000" b="1" dirty="0" smtClean="0">
              <a:latin typeface="微软雅黑" pitchFamily="34" charset="-122"/>
              <a:ea typeface="微软雅黑" pitchFamily="34" charset="-122"/>
            </a:endParaRPr>
          </a:p>
          <a:p>
            <a:r>
              <a:rPr lang="zh-CN" altLang="en-US" sz="2000" b="1" dirty="0" smtClean="0">
                <a:latin typeface="微软雅黑" pitchFamily="34" charset="-122"/>
                <a:ea typeface="微软雅黑" pitchFamily="34" charset="-122"/>
              </a:rPr>
              <a:t>科研场所</a:t>
            </a:r>
            <a:endParaRPr lang="zh-CN" altLang="en-US" sz="2000" b="1" dirty="0">
              <a:latin typeface="微软雅黑" pitchFamily="34" charset="-122"/>
              <a:ea typeface="微软雅黑" pitchFamily="34" charset="-122"/>
            </a:endParaRPr>
          </a:p>
        </p:txBody>
      </p:sp>
      <p:sp>
        <p:nvSpPr>
          <p:cNvPr id="14" name="TextBox 13"/>
          <p:cNvSpPr txBox="1"/>
          <p:nvPr/>
        </p:nvSpPr>
        <p:spPr>
          <a:xfrm>
            <a:off x="3828484" y="3717032"/>
            <a:ext cx="1440160" cy="707886"/>
          </a:xfrm>
          <a:prstGeom prst="rect">
            <a:avLst/>
          </a:prstGeom>
          <a:noFill/>
        </p:spPr>
        <p:txBody>
          <a:bodyPr wrap="square" rtlCol="0">
            <a:spAutoFit/>
          </a:bodyPr>
          <a:lstStyle/>
          <a:p>
            <a:r>
              <a:rPr lang="zh-CN" altLang="en-US" sz="2000" b="1" dirty="0" smtClean="0">
                <a:latin typeface="微软雅黑" pitchFamily="34" charset="-122"/>
                <a:ea typeface="微软雅黑" pitchFamily="34" charset="-122"/>
              </a:rPr>
              <a:t>提供</a:t>
            </a:r>
            <a:endParaRPr lang="en-US" altLang="zh-CN" sz="2000" b="1" dirty="0" smtClean="0">
              <a:latin typeface="微软雅黑" pitchFamily="34" charset="-122"/>
              <a:ea typeface="微软雅黑" pitchFamily="34" charset="-122"/>
            </a:endParaRPr>
          </a:p>
          <a:p>
            <a:r>
              <a:rPr lang="zh-CN" altLang="en-US" sz="2000" b="1" dirty="0" smtClean="0">
                <a:latin typeface="微软雅黑" pitchFamily="34" charset="-122"/>
                <a:ea typeface="微软雅黑" pitchFamily="34" charset="-122"/>
              </a:rPr>
              <a:t>运行经费</a:t>
            </a:r>
            <a:endParaRPr lang="zh-CN" altLang="en-US" sz="2000" b="1"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529208"/>
            <a:ext cx="7643192" cy="955576"/>
          </a:xfrm>
        </p:spPr>
        <p:txBody>
          <a:bodyPr/>
          <a:lstStyle/>
          <a:p>
            <a:r>
              <a:rPr lang="zh-CN" altLang="zh-CN" dirty="0" smtClean="0"/>
              <a:t>（</a:t>
            </a:r>
            <a:r>
              <a:rPr lang="zh-CN" altLang="en-US" dirty="0" smtClean="0"/>
              <a:t>二</a:t>
            </a:r>
            <a:r>
              <a:rPr lang="zh-CN" altLang="zh-CN" dirty="0" smtClean="0"/>
              <a:t>）</a:t>
            </a:r>
            <a:r>
              <a:rPr lang="zh-CN" altLang="en-US" dirty="0" smtClean="0"/>
              <a:t>共享</a:t>
            </a:r>
            <a:r>
              <a:rPr lang="zh-CN" altLang="zh-CN" dirty="0" smtClean="0"/>
              <a:t>机制</a:t>
            </a:r>
            <a:endParaRPr lang="zh-CN" altLang="en-US" dirty="0"/>
          </a:p>
        </p:txBody>
      </p:sp>
      <p:sp>
        <p:nvSpPr>
          <p:cNvPr id="20" name="矩形 19"/>
          <p:cNvSpPr/>
          <p:nvPr/>
        </p:nvSpPr>
        <p:spPr bwMode="auto">
          <a:xfrm>
            <a:off x="1331640" y="1700807"/>
            <a:ext cx="1627550" cy="936104"/>
          </a:xfrm>
          <a:prstGeom prst="rect">
            <a:avLst/>
          </a:prstGeom>
          <a:noFill/>
          <a:ln w="28575" cap="flat" cmpd="sng" algn="ctr">
            <a:solidFill>
              <a:srgbClr val="FF9933"/>
            </a:solidFill>
            <a:prstDash val="sysDot"/>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87313" algn="l"/>
            <a:r>
              <a:rPr lang="zh-CN" altLang="en-US" b="1" dirty="0" smtClean="0">
                <a:latin typeface="微软雅黑" pitchFamily="34" charset="-122"/>
                <a:ea typeface="微软雅黑" pitchFamily="34" charset="-122"/>
              </a:rPr>
              <a:t>注重专业性和地域性</a:t>
            </a:r>
          </a:p>
        </p:txBody>
      </p:sp>
      <p:sp>
        <p:nvSpPr>
          <p:cNvPr id="21" name="矩形 20"/>
          <p:cNvSpPr/>
          <p:nvPr/>
        </p:nvSpPr>
        <p:spPr bwMode="auto">
          <a:xfrm>
            <a:off x="755576" y="3284983"/>
            <a:ext cx="1913217" cy="1539785"/>
          </a:xfrm>
          <a:prstGeom prst="rect">
            <a:avLst/>
          </a:prstGeom>
          <a:noFill/>
          <a:ln w="28575" cap="flat" cmpd="sng" algn="ctr">
            <a:solidFill>
              <a:srgbClr val="FF9933"/>
            </a:solidFill>
            <a:prstDash val="sysDot"/>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87313" algn="l"/>
            <a:r>
              <a:rPr lang="zh-CN" altLang="zh-CN" b="1" dirty="0">
                <a:latin typeface="微软雅黑" pitchFamily="34" charset="-122"/>
                <a:ea typeface="微软雅黑" pitchFamily="34" charset="-122"/>
              </a:rPr>
              <a:t>对现有或新建的试验基地、实验室和测试中心进行优化整合</a:t>
            </a:r>
            <a:endParaRPr lang="zh-CN" altLang="en-US" b="1" dirty="0" smtClean="0">
              <a:latin typeface="微软雅黑" pitchFamily="34" charset="-122"/>
              <a:ea typeface="微软雅黑" pitchFamily="34" charset="-122"/>
            </a:endParaRPr>
          </a:p>
        </p:txBody>
      </p:sp>
      <p:sp>
        <p:nvSpPr>
          <p:cNvPr id="24" name="矩形 23"/>
          <p:cNvSpPr/>
          <p:nvPr/>
        </p:nvSpPr>
        <p:spPr bwMode="auto">
          <a:xfrm>
            <a:off x="3275856" y="4869160"/>
            <a:ext cx="2448272" cy="1440160"/>
          </a:xfrm>
          <a:prstGeom prst="rect">
            <a:avLst/>
          </a:prstGeom>
          <a:noFill/>
          <a:ln w="28575" cap="flat" cmpd="sng" algn="ctr">
            <a:solidFill>
              <a:srgbClr val="FF9933"/>
            </a:solidFill>
            <a:prstDash val="sysDot"/>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87313" algn="l"/>
            <a:r>
              <a:rPr lang="zh-CN" altLang="zh-CN" b="1" dirty="0">
                <a:latin typeface="微软雅黑" pitchFamily="34" charset="-122"/>
                <a:ea typeface="微软雅黑" pitchFamily="34" charset="-122"/>
              </a:rPr>
              <a:t>不同研究所同一类型的科研团队尽可能利用公共平台开展科研活动，避免重复建设</a:t>
            </a:r>
            <a:endParaRPr lang="zh-CN" altLang="en-US" b="1" dirty="0" smtClean="0">
              <a:latin typeface="微软雅黑" pitchFamily="34" charset="-122"/>
              <a:ea typeface="微软雅黑" pitchFamily="34" charset="-122"/>
            </a:endParaRPr>
          </a:p>
        </p:txBody>
      </p:sp>
      <p:sp>
        <p:nvSpPr>
          <p:cNvPr id="25" name="矩形 24"/>
          <p:cNvSpPr/>
          <p:nvPr/>
        </p:nvSpPr>
        <p:spPr bwMode="auto">
          <a:xfrm>
            <a:off x="6300192" y="3284983"/>
            <a:ext cx="2016224" cy="1539785"/>
          </a:xfrm>
          <a:prstGeom prst="rect">
            <a:avLst/>
          </a:prstGeom>
          <a:noFill/>
          <a:ln w="28575" cap="flat" cmpd="sng" algn="ctr">
            <a:solidFill>
              <a:srgbClr val="FF9933"/>
            </a:solidFill>
            <a:prstDash val="sysDot"/>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87313" algn="l"/>
            <a:r>
              <a:rPr lang="zh-CN" altLang="zh-CN" b="1" dirty="0">
                <a:latin typeface="微软雅黑" pitchFamily="34" charset="-122"/>
                <a:ea typeface="微软雅黑" pitchFamily="34" charset="-122"/>
              </a:rPr>
              <a:t>构建健全、开放、协作的共享机制和服务模式</a:t>
            </a:r>
            <a:endParaRPr lang="zh-CN" altLang="en-US" b="1" dirty="0" smtClean="0">
              <a:latin typeface="微软雅黑" pitchFamily="34" charset="-122"/>
              <a:ea typeface="微软雅黑" pitchFamily="34" charset="-122"/>
            </a:endParaRPr>
          </a:p>
        </p:txBody>
      </p:sp>
      <p:sp>
        <p:nvSpPr>
          <p:cNvPr id="26" name="矩形 25"/>
          <p:cNvSpPr/>
          <p:nvPr/>
        </p:nvSpPr>
        <p:spPr bwMode="auto">
          <a:xfrm>
            <a:off x="5940152" y="1628799"/>
            <a:ext cx="1800200" cy="1008112"/>
          </a:xfrm>
          <a:prstGeom prst="rect">
            <a:avLst/>
          </a:prstGeom>
          <a:noFill/>
          <a:ln w="28575" cap="flat" cmpd="sng" algn="ctr">
            <a:solidFill>
              <a:srgbClr val="FF9933"/>
            </a:solidFill>
            <a:prstDash val="sysDot"/>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87313" algn="l"/>
            <a:r>
              <a:rPr lang="zh-CN" altLang="zh-CN" b="1" dirty="0">
                <a:latin typeface="微软雅黑" pitchFamily="34" charset="-122"/>
                <a:ea typeface="微软雅黑" pitchFamily="34" charset="-122"/>
              </a:rPr>
              <a:t>挖掘资源利用潜力，提高资源利用效率</a:t>
            </a:r>
            <a:endParaRPr lang="zh-CN" altLang="en-US" b="1" dirty="0" smtClean="0">
              <a:latin typeface="微软雅黑" pitchFamily="34" charset="-122"/>
              <a:ea typeface="微软雅黑" pitchFamily="34" charset="-122"/>
            </a:endParaRPr>
          </a:p>
        </p:txBody>
      </p:sp>
      <p:grpSp>
        <p:nvGrpSpPr>
          <p:cNvPr id="31" name="组合 30"/>
          <p:cNvGrpSpPr/>
          <p:nvPr/>
        </p:nvGrpSpPr>
        <p:grpSpPr>
          <a:xfrm>
            <a:off x="2642476" y="1910387"/>
            <a:ext cx="3670429" cy="2943824"/>
            <a:chOff x="2642476" y="1838379"/>
            <a:chExt cx="3670429" cy="2943824"/>
          </a:xfrm>
        </p:grpSpPr>
        <p:grpSp>
          <p:nvGrpSpPr>
            <p:cNvPr id="17" name="组合 16"/>
            <p:cNvGrpSpPr/>
            <p:nvPr/>
          </p:nvGrpSpPr>
          <p:grpSpPr>
            <a:xfrm>
              <a:off x="2915816" y="1988839"/>
              <a:ext cx="3096344" cy="2448272"/>
              <a:chOff x="2627784" y="1844824"/>
              <a:chExt cx="3528392" cy="2880320"/>
            </a:xfrm>
          </p:grpSpPr>
          <p:sp>
            <p:nvSpPr>
              <p:cNvPr id="6" name="椭圆 5"/>
              <p:cNvSpPr/>
              <p:nvPr/>
            </p:nvSpPr>
            <p:spPr bwMode="auto">
              <a:xfrm>
                <a:off x="2915816" y="2098971"/>
                <a:ext cx="2952327" cy="2304256"/>
              </a:xfrm>
              <a:prstGeom prst="ellipse">
                <a:avLst/>
              </a:prstGeom>
              <a:solidFill>
                <a:srgbClr val="FF9933"/>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smtClean="0">
                    <a:ln>
                      <a:noFill/>
                    </a:ln>
                    <a:solidFill>
                      <a:schemeClr val="bg1"/>
                    </a:solidFill>
                    <a:effectLst/>
                    <a:latin typeface="微软雅黑" pitchFamily="34" charset="-122"/>
                    <a:ea typeface="微软雅黑" pitchFamily="34" charset="-122"/>
                  </a:rPr>
                  <a:t>试验基地</a:t>
                </a:r>
                <a:endParaRPr kumimoji="0" lang="en-US" altLang="zh-CN" sz="28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lang="zh-CN" altLang="en-US" sz="2800" b="1" dirty="0" smtClean="0">
                    <a:solidFill>
                      <a:schemeClr val="bg1"/>
                    </a:solidFill>
                    <a:latin typeface="微软雅黑" pitchFamily="34" charset="-122"/>
                    <a:ea typeface="微软雅黑" pitchFamily="34" charset="-122"/>
                  </a:rPr>
                  <a:t>实验室</a:t>
                </a:r>
                <a:endParaRPr lang="en-US" altLang="zh-CN" sz="2800" b="1" dirty="0" smtClean="0">
                  <a:solidFill>
                    <a:schemeClr val="bg1"/>
                  </a:solidFill>
                  <a:latin typeface="微软雅黑" pitchFamily="34" charset="-122"/>
                  <a:ea typeface="微软雅黑" pitchFamily="34" charset="-122"/>
                </a:endParaRPr>
              </a:p>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800" b="1" i="0" u="none" strike="noStrike" cap="none" normalizeH="0" baseline="0" dirty="0">
                    <a:ln>
                      <a:noFill/>
                    </a:ln>
                    <a:solidFill>
                      <a:schemeClr val="bg1"/>
                    </a:solidFill>
                    <a:effectLst/>
                    <a:latin typeface="微软雅黑" pitchFamily="34" charset="-122"/>
                    <a:ea typeface="微软雅黑" pitchFamily="34" charset="-122"/>
                  </a:rPr>
                  <a:t>测试中心</a:t>
                </a:r>
                <a:endParaRPr kumimoji="0" lang="zh-CN" altLang="en-US" sz="2800" b="1"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8" name="椭圆 7"/>
              <p:cNvSpPr/>
              <p:nvPr/>
            </p:nvSpPr>
            <p:spPr bwMode="auto">
              <a:xfrm>
                <a:off x="2627784" y="1844824"/>
                <a:ext cx="3528392" cy="2880320"/>
              </a:xfrm>
              <a:prstGeom prst="ellipse">
                <a:avLst/>
              </a:prstGeom>
              <a:noFill/>
              <a:ln w="63500" cap="flat" cmpd="sng" algn="ctr">
                <a:solidFill>
                  <a:srgbClr val="FF993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2800" b="1" i="0" u="none" strike="noStrike" cap="none" normalizeH="0" baseline="0" dirty="0" smtClean="0">
                  <a:ln>
                    <a:noFill/>
                  </a:ln>
                  <a:solidFill>
                    <a:schemeClr val="bg1"/>
                  </a:solidFill>
                  <a:effectLst/>
                  <a:latin typeface="微软雅黑" pitchFamily="34" charset="-122"/>
                  <a:ea typeface="微软雅黑" pitchFamily="34" charset="-122"/>
                </a:endParaRPr>
              </a:p>
            </p:txBody>
          </p:sp>
        </p:grpSp>
        <p:sp>
          <p:nvSpPr>
            <p:cNvPr id="11" name="右箭头 10"/>
            <p:cNvSpPr/>
            <p:nvPr/>
          </p:nvSpPr>
          <p:spPr bwMode="auto">
            <a:xfrm rot="13077694">
              <a:off x="2952225" y="2177355"/>
              <a:ext cx="417099" cy="216643"/>
            </a:xfrm>
            <a:prstGeom prst="rightArrow">
              <a:avLst>
                <a:gd name="adj1" fmla="val 50000"/>
                <a:gd name="adj2" fmla="val 65208"/>
              </a:avLst>
            </a:prstGeom>
            <a:solidFill>
              <a:srgbClr val="FF993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16" name="右箭头 15"/>
            <p:cNvSpPr/>
            <p:nvPr/>
          </p:nvSpPr>
          <p:spPr bwMode="auto">
            <a:xfrm rot="19836628">
              <a:off x="5551162" y="2165608"/>
              <a:ext cx="417099" cy="216643"/>
            </a:xfrm>
            <a:prstGeom prst="rightArrow">
              <a:avLst>
                <a:gd name="adj1" fmla="val 50000"/>
                <a:gd name="adj2" fmla="val 65208"/>
              </a:avLst>
            </a:prstGeom>
            <a:solidFill>
              <a:srgbClr val="FF993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19" name="右箭头 18"/>
            <p:cNvSpPr/>
            <p:nvPr/>
          </p:nvSpPr>
          <p:spPr bwMode="auto">
            <a:xfrm rot="9110361">
              <a:off x="2642476" y="3689548"/>
              <a:ext cx="417099" cy="216643"/>
            </a:xfrm>
            <a:prstGeom prst="rightArrow">
              <a:avLst>
                <a:gd name="adj1" fmla="val 50000"/>
                <a:gd name="adj2" fmla="val 65208"/>
              </a:avLst>
            </a:prstGeom>
            <a:solidFill>
              <a:srgbClr val="FF993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2" name="右箭头 21"/>
            <p:cNvSpPr/>
            <p:nvPr/>
          </p:nvSpPr>
          <p:spPr bwMode="auto">
            <a:xfrm rot="1300979">
              <a:off x="5895806" y="3646907"/>
              <a:ext cx="417099" cy="216643"/>
            </a:xfrm>
            <a:prstGeom prst="rightArrow">
              <a:avLst>
                <a:gd name="adj1" fmla="val 50000"/>
                <a:gd name="adj2" fmla="val 65208"/>
              </a:avLst>
            </a:prstGeom>
            <a:solidFill>
              <a:srgbClr val="FF993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3" name="右箭头 22"/>
            <p:cNvSpPr/>
            <p:nvPr/>
          </p:nvSpPr>
          <p:spPr bwMode="auto">
            <a:xfrm rot="5400000">
              <a:off x="4291442" y="4501646"/>
              <a:ext cx="345091" cy="216024"/>
            </a:xfrm>
            <a:prstGeom prst="rightArrow">
              <a:avLst>
                <a:gd name="adj1" fmla="val 50000"/>
                <a:gd name="adj2" fmla="val 65208"/>
              </a:avLst>
            </a:prstGeom>
            <a:solidFill>
              <a:srgbClr val="FF993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8" name="等腰三角形 27"/>
            <p:cNvSpPr/>
            <p:nvPr/>
          </p:nvSpPr>
          <p:spPr bwMode="auto">
            <a:xfrm rot="16200000">
              <a:off x="4295471" y="1881446"/>
              <a:ext cx="307970" cy="221836"/>
            </a:xfrm>
            <a:prstGeom prst="triangle">
              <a:avLst/>
            </a:prstGeom>
            <a:solidFill>
              <a:srgbClr val="FF993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9" name="等腰三角形 28"/>
            <p:cNvSpPr/>
            <p:nvPr/>
          </p:nvSpPr>
          <p:spPr bwMode="auto">
            <a:xfrm rot="7872829">
              <a:off x="3378774" y="4083063"/>
              <a:ext cx="307970" cy="221836"/>
            </a:xfrm>
            <a:prstGeom prst="triangle">
              <a:avLst/>
            </a:prstGeom>
            <a:solidFill>
              <a:srgbClr val="FF993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30" name="等腰三角形 29"/>
            <p:cNvSpPr/>
            <p:nvPr/>
          </p:nvSpPr>
          <p:spPr bwMode="auto">
            <a:xfrm rot="3790500">
              <a:off x="5234558" y="4081614"/>
              <a:ext cx="307970" cy="221836"/>
            </a:xfrm>
            <a:prstGeom prst="triangle">
              <a:avLst/>
            </a:prstGeom>
            <a:solidFill>
              <a:srgbClr val="FF993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7" name="直接箭头连接符 16"/>
          <p:cNvCxnSpPr/>
          <p:nvPr/>
        </p:nvCxnSpPr>
        <p:spPr bwMode="auto">
          <a:xfrm>
            <a:off x="2339752" y="3573016"/>
            <a:ext cx="0" cy="1512168"/>
          </a:xfrm>
          <a:prstGeom prst="straightConnector1">
            <a:avLst/>
          </a:prstGeom>
          <a:noFill/>
          <a:ln w="38100" cap="flat" cmpd="sng" algn="ctr">
            <a:solidFill>
              <a:srgbClr val="FF9933"/>
            </a:solidFill>
            <a:prstDash val="solid"/>
            <a:round/>
            <a:headEnd type="none" w="med" len="med"/>
            <a:tailEnd type="arrow"/>
          </a:ln>
          <a:effectLst/>
        </p:spPr>
      </p:cxnSp>
      <p:sp>
        <p:nvSpPr>
          <p:cNvPr id="4" name="标题 1"/>
          <p:cNvSpPr>
            <a:spLocks noGrp="1"/>
          </p:cNvSpPr>
          <p:nvPr>
            <p:ph type="title"/>
          </p:nvPr>
        </p:nvSpPr>
        <p:spPr>
          <a:xfrm>
            <a:off x="467544" y="529208"/>
            <a:ext cx="7643192" cy="955576"/>
          </a:xfrm>
        </p:spPr>
        <p:txBody>
          <a:bodyPr/>
          <a:lstStyle/>
          <a:p>
            <a:r>
              <a:rPr lang="zh-CN" altLang="zh-CN" dirty="0" smtClean="0"/>
              <a:t>（</a:t>
            </a:r>
            <a:r>
              <a:rPr lang="zh-CN" altLang="en-US" dirty="0" smtClean="0"/>
              <a:t>三</a:t>
            </a:r>
            <a:r>
              <a:rPr lang="zh-CN" altLang="zh-CN" dirty="0" smtClean="0"/>
              <a:t>）</a:t>
            </a:r>
            <a:r>
              <a:rPr lang="zh-CN" altLang="en-US" dirty="0" smtClean="0"/>
              <a:t>责任</a:t>
            </a:r>
            <a:r>
              <a:rPr lang="zh-CN" altLang="zh-CN" dirty="0" smtClean="0"/>
              <a:t>机制</a:t>
            </a:r>
            <a:endParaRPr lang="zh-CN" altLang="en-US" dirty="0"/>
          </a:p>
        </p:txBody>
      </p:sp>
      <p:sp>
        <p:nvSpPr>
          <p:cNvPr id="6" name="对角圆角矩形 5"/>
          <p:cNvSpPr/>
          <p:nvPr/>
        </p:nvSpPr>
        <p:spPr bwMode="auto">
          <a:xfrm>
            <a:off x="1259632" y="2204864"/>
            <a:ext cx="2520280" cy="1368152"/>
          </a:xfrm>
          <a:prstGeom prst="round2DiagRect">
            <a:avLst/>
          </a:prstGeom>
          <a:solidFill>
            <a:srgbClr val="FF9933"/>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微软雅黑" pitchFamily="34" charset="-122"/>
                <a:ea typeface="微软雅黑" pitchFamily="34" charset="-122"/>
              </a:rPr>
              <a:t>试验基地</a:t>
            </a:r>
            <a:endParaRPr kumimoji="0" lang="en-US" altLang="zh-CN" sz="2400" b="1" i="0" u="none" strike="noStrike" cap="none" normalizeH="0" baseline="0" dirty="0" smtClean="0">
              <a:ln>
                <a:noFill/>
              </a:ln>
              <a:solidFill>
                <a:schemeClr val="bg1"/>
              </a:solidFill>
              <a:effectLst/>
              <a:latin typeface="微软雅黑" pitchFamily="34" charset="-122"/>
              <a:ea typeface="微软雅黑" pitchFamily="34" charset="-122"/>
            </a:endParaRPr>
          </a:p>
          <a:p>
            <a:r>
              <a:rPr lang="zh-CN" altLang="en-US" sz="2400" b="1" dirty="0" smtClean="0">
                <a:solidFill>
                  <a:schemeClr val="bg1"/>
                </a:solidFill>
                <a:latin typeface="微软雅黑" pitchFamily="34" charset="-122"/>
                <a:ea typeface="微软雅黑" pitchFamily="34" charset="-122"/>
              </a:rPr>
              <a:t>实验室</a:t>
            </a:r>
            <a:endParaRPr lang="en-US" altLang="zh-CN" sz="2400" b="1" dirty="0" smtClean="0">
              <a:solidFill>
                <a:schemeClr val="bg1"/>
              </a:solidFill>
              <a:latin typeface="微软雅黑" pitchFamily="34" charset="-122"/>
              <a:ea typeface="微软雅黑" pitchFamily="34" charset="-122"/>
            </a:endParaRPr>
          </a:p>
          <a:p>
            <a:r>
              <a:rPr kumimoji="0" lang="zh-CN" altLang="en-US" sz="2400" b="1" i="0" u="none" strike="noStrike" cap="none" normalizeH="0" baseline="0" dirty="0" smtClean="0">
                <a:ln>
                  <a:noFill/>
                </a:ln>
                <a:solidFill>
                  <a:schemeClr val="bg1"/>
                </a:solidFill>
                <a:latin typeface="微软雅黑" pitchFamily="34" charset="-122"/>
                <a:ea typeface="微软雅黑" pitchFamily="34" charset="-122"/>
              </a:rPr>
              <a:t>测试中心</a:t>
            </a:r>
          </a:p>
        </p:txBody>
      </p:sp>
      <p:sp>
        <p:nvSpPr>
          <p:cNvPr id="7" name="对角圆角矩形 6"/>
          <p:cNvSpPr/>
          <p:nvPr/>
        </p:nvSpPr>
        <p:spPr bwMode="auto">
          <a:xfrm>
            <a:off x="1259632" y="5085184"/>
            <a:ext cx="2571634" cy="792088"/>
          </a:xfrm>
          <a:prstGeom prst="round2DiagRect">
            <a:avLst/>
          </a:prstGeom>
          <a:solidFill>
            <a:srgbClr val="FF9933"/>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bg1"/>
                </a:solidFill>
                <a:latin typeface="微软雅黑" pitchFamily="34" charset="-122"/>
                <a:ea typeface="微软雅黑" pitchFamily="34" charset="-122"/>
              </a:rPr>
              <a:t>科研团队</a:t>
            </a:r>
          </a:p>
        </p:txBody>
      </p:sp>
      <p:sp>
        <p:nvSpPr>
          <p:cNvPr id="8" name="等腰三角形 7"/>
          <p:cNvSpPr/>
          <p:nvPr/>
        </p:nvSpPr>
        <p:spPr bwMode="auto">
          <a:xfrm rot="16200000">
            <a:off x="2843808" y="2780929"/>
            <a:ext cx="2520280" cy="360040"/>
          </a:xfrm>
          <a:prstGeom prst="triangle">
            <a:avLst>
              <a:gd name="adj" fmla="val 54632"/>
            </a:avLst>
          </a:prstGeom>
          <a:solidFill>
            <a:srgbClr val="FFD1A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9" name="矩形 8"/>
          <p:cNvSpPr/>
          <p:nvPr/>
        </p:nvSpPr>
        <p:spPr bwMode="auto">
          <a:xfrm>
            <a:off x="4427984" y="1412776"/>
            <a:ext cx="3312368" cy="576064"/>
          </a:xfrm>
          <a:prstGeom prst="rect">
            <a:avLst/>
          </a:prstGeom>
          <a:noFill/>
          <a:ln w="38100" cap="flat" cmpd="sng" algn="ctr">
            <a:solidFill>
              <a:srgbClr val="FF99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charset="0"/>
                <a:cs typeface="Arial" charset="0"/>
              </a:rPr>
              <a:t>  </a:t>
            </a:r>
            <a:r>
              <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rPr>
              <a:t>确定归口管理单位</a:t>
            </a:r>
          </a:p>
        </p:txBody>
      </p:sp>
      <p:sp>
        <p:nvSpPr>
          <p:cNvPr id="10" name="矩形 9"/>
          <p:cNvSpPr/>
          <p:nvPr/>
        </p:nvSpPr>
        <p:spPr bwMode="auto">
          <a:xfrm>
            <a:off x="4427984" y="2132856"/>
            <a:ext cx="3312368" cy="864096"/>
          </a:xfrm>
          <a:prstGeom prst="rect">
            <a:avLst/>
          </a:prstGeom>
          <a:noFill/>
          <a:ln w="38100" cap="flat" cmpd="sng" algn="ctr">
            <a:solidFill>
              <a:srgbClr val="FF99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zh-CN" altLang="en-US" sz="1800" b="0" i="0" u="none" strike="noStrike" cap="none" normalizeH="0" baseline="0" dirty="0" smtClean="0">
                <a:ln>
                  <a:noFill/>
                </a:ln>
                <a:solidFill>
                  <a:schemeClr val="tx1"/>
                </a:solidFill>
                <a:effectLst/>
                <a:latin typeface="Arial" charset="0"/>
                <a:cs typeface="Arial" charset="0"/>
              </a:rPr>
              <a:t>  </a:t>
            </a:r>
            <a:r>
              <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rPr>
              <a:t>明确具体负责人</a:t>
            </a:r>
            <a:endParaRPr kumimoji="0" lang="en-US" altLang="zh-CN" sz="2000" b="1" i="0" u="none" strike="noStrike" cap="none" normalizeH="0" baseline="0" dirty="0" smtClean="0">
              <a:ln>
                <a:noFill/>
              </a:ln>
              <a:solidFill>
                <a:schemeClr val="tx1"/>
              </a:solidFill>
              <a:effectLst/>
              <a:latin typeface="微软雅黑" pitchFamily="34" charset="-122"/>
              <a:ea typeface="微软雅黑" pitchFamily="34" charset="-122"/>
            </a:endParaRPr>
          </a:p>
          <a:p>
            <a:pPr marL="0" marR="0" indent="0" algn="l" defTabSz="914400" rtl="0" eaLnBrk="1" fontAlgn="base" latinLnBrk="0" hangingPunct="1">
              <a:lnSpc>
                <a:spcPct val="100000"/>
              </a:lnSpc>
              <a:spcBef>
                <a:spcPts val="600"/>
              </a:spcBef>
              <a:spcAft>
                <a:spcPct val="0"/>
              </a:spcAft>
              <a:buClrTx/>
              <a:buSzTx/>
              <a:buFontTx/>
              <a:buNone/>
              <a:tabLst/>
            </a:pPr>
            <a:r>
              <a:rPr lang="zh-CN" altLang="en-US" dirty="0" smtClean="0"/>
              <a:t>  </a:t>
            </a:r>
            <a:r>
              <a:rPr lang="en-US" altLang="zh-CN" sz="1600" dirty="0" smtClean="0">
                <a:latin typeface="微软雅黑" pitchFamily="34" charset="-122"/>
                <a:ea typeface="微软雅黑" pitchFamily="34" charset="-122"/>
              </a:rPr>
              <a:t>——</a:t>
            </a:r>
            <a:r>
              <a:rPr lang="zh-CN" altLang="en-US" sz="1600" dirty="0" smtClean="0">
                <a:latin typeface="微软雅黑" pitchFamily="34" charset="-122"/>
                <a:ea typeface="微软雅黑" pitchFamily="34" charset="-122"/>
              </a:rPr>
              <a:t>做好</a:t>
            </a:r>
            <a:r>
              <a:rPr lang="zh-CN" altLang="en-US" sz="1600" dirty="0">
                <a:latin typeface="微软雅黑" pitchFamily="34" charset="-122"/>
                <a:ea typeface="微软雅黑" pitchFamily="34" charset="-122"/>
              </a:rPr>
              <a:t>日常</a:t>
            </a:r>
            <a:r>
              <a:rPr lang="zh-CN" altLang="en-US" sz="1600" dirty="0" smtClean="0">
                <a:latin typeface="微软雅黑" pitchFamily="34" charset="-122"/>
                <a:ea typeface="微软雅黑" pitchFamily="34" charset="-122"/>
              </a:rPr>
              <a:t>管理和运行</a:t>
            </a:r>
            <a:endParaRPr kumimoji="0" lang="zh-CN" altLang="en-US" sz="1600" i="0" u="none" strike="noStrike" cap="none" normalizeH="0" baseline="0" dirty="0" smtClean="0">
              <a:ln>
                <a:noFill/>
              </a:ln>
              <a:effectLst/>
              <a:latin typeface="微软雅黑" pitchFamily="34" charset="-122"/>
              <a:ea typeface="微软雅黑" pitchFamily="34" charset="-122"/>
            </a:endParaRPr>
          </a:p>
        </p:txBody>
      </p:sp>
      <p:sp>
        <p:nvSpPr>
          <p:cNvPr id="11" name="矩形 10"/>
          <p:cNvSpPr/>
          <p:nvPr/>
        </p:nvSpPr>
        <p:spPr bwMode="auto">
          <a:xfrm>
            <a:off x="4427984" y="3140968"/>
            <a:ext cx="3312368" cy="1656184"/>
          </a:xfrm>
          <a:prstGeom prst="rect">
            <a:avLst/>
          </a:prstGeom>
          <a:noFill/>
          <a:ln w="38100" cap="flat" cmpd="sng" algn="ctr">
            <a:solidFill>
              <a:srgbClr val="FF9933"/>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a:spcAft>
                <a:spcPts val="600"/>
              </a:spcAft>
            </a:pPr>
            <a:r>
              <a:rPr lang="en-US" altLang="zh-CN" dirty="0" smtClean="0"/>
              <a:t>  </a:t>
            </a:r>
            <a:r>
              <a:rPr lang="zh-CN" altLang="zh-CN" sz="2000" b="1" dirty="0" smtClean="0">
                <a:latin typeface="微软雅黑" pitchFamily="34" charset="-122"/>
                <a:ea typeface="微软雅黑" pitchFamily="34" charset="-122"/>
              </a:rPr>
              <a:t>建立健全管理规章制度</a:t>
            </a:r>
            <a:endParaRPr lang="en-US" altLang="zh-CN" sz="2000" b="1" dirty="0" smtClean="0">
              <a:latin typeface="微软雅黑" pitchFamily="34" charset="-122"/>
              <a:ea typeface="微软雅黑" pitchFamily="34" charset="-122"/>
            </a:endParaRPr>
          </a:p>
          <a:p>
            <a:pPr algn="l"/>
            <a:r>
              <a:rPr lang="en-US" altLang="zh-CN" sz="1600" dirty="0" smtClean="0"/>
              <a:t>  ——</a:t>
            </a:r>
            <a:r>
              <a:rPr lang="zh-CN" altLang="zh-CN" sz="1600" dirty="0" smtClean="0"/>
              <a:t>组织管理制度</a:t>
            </a:r>
            <a:endParaRPr lang="en-US" altLang="zh-CN" sz="1600" dirty="0" smtClean="0"/>
          </a:p>
          <a:p>
            <a:pPr algn="l"/>
            <a:r>
              <a:rPr lang="en-US" altLang="zh-CN" sz="1600" dirty="0"/>
              <a:t> </a:t>
            </a:r>
            <a:r>
              <a:rPr lang="en-US" altLang="zh-CN" sz="1600" dirty="0" smtClean="0"/>
              <a:t> ——</a:t>
            </a:r>
            <a:r>
              <a:rPr lang="zh-CN" altLang="zh-CN" sz="1600" dirty="0" smtClean="0"/>
              <a:t>使用管理办法</a:t>
            </a:r>
            <a:endParaRPr lang="en-US" altLang="zh-CN" sz="1600" dirty="0" smtClean="0"/>
          </a:p>
          <a:p>
            <a:pPr algn="l"/>
            <a:r>
              <a:rPr lang="en-US" altLang="zh-CN" sz="1600" dirty="0"/>
              <a:t> </a:t>
            </a:r>
            <a:r>
              <a:rPr lang="en-US" altLang="zh-CN" sz="1600" dirty="0" smtClean="0"/>
              <a:t> ——</a:t>
            </a:r>
            <a:r>
              <a:rPr lang="zh-CN" altLang="zh-CN" sz="1600" dirty="0" smtClean="0"/>
              <a:t>物资采购制度</a:t>
            </a:r>
            <a:endParaRPr lang="en-US" altLang="zh-CN" sz="1600" dirty="0" smtClean="0"/>
          </a:p>
          <a:p>
            <a:pPr algn="l"/>
            <a:r>
              <a:rPr lang="en-US" altLang="zh-CN" sz="1600" dirty="0" smtClean="0"/>
              <a:t>  ——</a:t>
            </a:r>
            <a:r>
              <a:rPr lang="zh-CN" altLang="zh-CN" sz="1600" dirty="0" smtClean="0"/>
              <a:t>收益分配制度</a:t>
            </a:r>
            <a:endParaRPr kumimoji="0" lang="zh-CN" altLang="en-US" sz="1800" b="0" i="0" u="none" strike="noStrike" cap="none" normalizeH="0" baseline="0" dirty="0" smtClean="0">
              <a:ln>
                <a:noFill/>
              </a:ln>
              <a:solidFill>
                <a:schemeClr val="tx1"/>
              </a:solidFill>
              <a:effectLst/>
              <a:latin typeface="Arial" charset="0"/>
              <a:cs typeface="Arial" charset="0"/>
            </a:endParaRPr>
          </a:p>
        </p:txBody>
      </p:sp>
      <p:sp>
        <p:nvSpPr>
          <p:cNvPr id="14" name="矩形 13"/>
          <p:cNvSpPr/>
          <p:nvPr/>
        </p:nvSpPr>
        <p:spPr bwMode="auto">
          <a:xfrm>
            <a:off x="4427984" y="5191439"/>
            <a:ext cx="3312368" cy="576064"/>
          </a:xfrm>
          <a:prstGeom prst="rect">
            <a:avLst/>
          </a:prstGeom>
          <a:noFill/>
          <a:ln w="38100" cap="flat" cmpd="sng" algn="ctr">
            <a:solidFill>
              <a:srgbClr val="FF9933"/>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algn="l"/>
            <a:r>
              <a:rPr lang="zh-CN" altLang="en-US" dirty="0" smtClean="0"/>
              <a:t>  </a:t>
            </a:r>
            <a:r>
              <a:rPr lang="zh-CN" altLang="en-US" sz="2000" b="1" dirty="0" smtClean="0">
                <a:latin typeface="微软雅黑" pitchFamily="34" charset="-122"/>
                <a:ea typeface="微软雅黑" pitchFamily="34" charset="-122"/>
              </a:rPr>
              <a:t>严格</a:t>
            </a:r>
            <a:r>
              <a:rPr lang="zh-CN" altLang="en-US" sz="2000" b="1" dirty="0">
                <a:latin typeface="微软雅黑" pitchFamily="34" charset="-122"/>
                <a:ea typeface="微软雅黑" pitchFamily="34" charset="-122"/>
              </a:rPr>
              <a:t>执行各项规定</a:t>
            </a:r>
            <a:endParaRPr kumimoji="0" lang="zh-CN" altLang="en-US" sz="2000" b="1"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15" name="等腰三角形 14"/>
          <p:cNvSpPr/>
          <p:nvPr/>
        </p:nvSpPr>
        <p:spPr bwMode="auto">
          <a:xfrm rot="16200000">
            <a:off x="3997448" y="5356671"/>
            <a:ext cx="288032" cy="291055"/>
          </a:xfrm>
          <a:prstGeom prst="triangle">
            <a:avLst/>
          </a:prstGeom>
          <a:solidFill>
            <a:srgbClr val="FFD1A3"/>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cxnSp>
        <p:nvCxnSpPr>
          <p:cNvPr id="18" name="直接箭头连接符 17"/>
          <p:cNvCxnSpPr/>
          <p:nvPr/>
        </p:nvCxnSpPr>
        <p:spPr bwMode="auto">
          <a:xfrm flipH="1" flipV="1">
            <a:off x="2557058" y="3566853"/>
            <a:ext cx="1316" cy="1515133"/>
          </a:xfrm>
          <a:prstGeom prst="straightConnector1">
            <a:avLst/>
          </a:prstGeom>
          <a:noFill/>
          <a:ln w="38100" cap="flat" cmpd="sng" algn="ctr">
            <a:solidFill>
              <a:srgbClr val="FF9933"/>
            </a:solidFill>
            <a:prstDash val="solid"/>
            <a:round/>
            <a:headEnd type="none" w="med" len="med"/>
            <a:tailEnd type="arrow"/>
          </a:ln>
          <a:effectLst/>
        </p:spPr>
      </p:cxnSp>
      <p:sp>
        <p:nvSpPr>
          <p:cNvPr id="22" name="TextBox 21"/>
          <p:cNvSpPr txBox="1"/>
          <p:nvPr/>
        </p:nvSpPr>
        <p:spPr>
          <a:xfrm>
            <a:off x="1331640" y="4005064"/>
            <a:ext cx="1008112" cy="584775"/>
          </a:xfrm>
          <a:prstGeom prst="rect">
            <a:avLst/>
          </a:prstGeom>
          <a:noFill/>
        </p:spPr>
        <p:txBody>
          <a:bodyPr wrap="square" rtlCol="0">
            <a:spAutoFit/>
          </a:bodyPr>
          <a:lstStyle/>
          <a:p>
            <a:pPr algn="l"/>
            <a:r>
              <a:rPr lang="zh-CN" altLang="en-US" sz="1600" b="1" dirty="0" smtClean="0">
                <a:latin typeface="微软雅黑" pitchFamily="34" charset="-122"/>
                <a:ea typeface="微软雅黑" pitchFamily="34" charset="-122"/>
              </a:rPr>
              <a:t>提供高质量服务</a:t>
            </a:r>
            <a:endParaRPr lang="zh-CN" altLang="en-US" sz="1600" b="1" dirty="0">
              <a:latin typeface="微软雅黑" pitchFamily="34" charset="-122"/>
              <a:ea typeface="微软雅黑" pitchFamily="34" charset="-122"/>
            </a:endParaRPr>
          </a:p>
        </p:txBody>
      </p:sp>
      <p:sp>
        <p:nvSpPr>
          <p:cNvPr id="23" name="TextBox 22"/>
          <p:cNvSpPr txBox="1"/>
          <p:nvPr/>
        </p:nvSpPr>
        <p:spPr>
          <a:xfrm>
            <a:off x="2627784" y="4005064"/>
            <a:ext cx="1008112" cy="584775"/>
          </a:xfrm>
          <a:prstGeom prst="rect">
            <a:avLst/>
          </a:prstGeom>
          <a:noFill/>
        </p:spPr>
        <p:txBody>
          <a:bodyPr wrap="square" rtlCol="0">
            <a:spAutoFit/>
          </a:bodyPr>
          <a:lstStyle/>
          <a:p>
            <a:pPr algn="l"/>
            <a:r>
              <a:rPr lang="zh-CN" altLang="en-US" sz="1600" b="1" dirty="0" smtClean="0">
                <a:latin typeface="微软雅黑" pitchFamily="34" charset="-122"/>
                <a:ea typeface="微软雅黑" pitchFamily="34" charset="-122"/>
              </a:rPr>
              <a:t>支付使用费用</a:t>
            </a:r>
            <a:endParaRPr lang="zh-CN" altLang="en-US" sz="1600" b="1" dirty="0">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bwMode="auto">
          <a:xfrm>
            <a:off x="4452902" y="2780928"/>
            <a:ext cx="4075889" cy="1944216"/>
          </a:xfrm>
          <a:prstGeom prst="rect">
            <a:avLst/>
          </a:prstGeom>
          <a:solidFill>
            <a:srgbClr val="FFF7E1"/>
          </a:solidFill>
          <a:ln w="28575" cap="flat" cmpd="sng" algn="ctr">
            <a:noFill/>
            <a:prstDash val="sysDot"/>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4" name="矩形 23"/>
          <p:cNvSpPr/>
          <p:nvPr/>
        </p:nvSpPr>
        <p:spPr bwMode="auto">
          <a:xfrm>
            <a:off x="611560" y="2780928"/>
            <a:ext cx="3600400" cy="1944216"/>
          </a:xfrm>
          <a:prstGeom prst="rect">
            <a:avLst/>
          </a:prstGeom>
          <a:solidFill>
            <a:srgbClr val="FFF7E1"/>
          </a:solidFill>
          <a:ln w="28575" cap="flat" cmpd="sng" algn="ctr">
            <a:noFill/>
            <a:prstDash val="sysDot"/>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4" name="标题 1"/>
          <p:cNvSpPr>
            <a:spLocks noGrp="1"/>
          </p:cNvSpPr>
          <p:nvPr>
            <p:ph type="title"/>
          </p:nvPr>
        </p:nvSpPr>
        <p:spPr>
          <a:xfrm>
            <a:off x="467544" y="476672"/>
            <a:ext cx="7643192" cy="955576"/>
          </a:xfrm>
        </p:spPr>
        <p:txBody>
          <a:bodyPr/>
          <a:lstStyle/>
          <a:p>
            <a:r>
              <a:rPr lang="zh-CN" altLang="zh-CN" dirty="0" smtClean="0"/>
              <a:t>（</a:t>
            </a:r>
            <a:r>
              <a:rPr lang="zh-CN" altLang="en-US" dirty="0" smtClean="0"/>
              <a:t>四</a:t>
            </a:r>
            <a:r>
              <a:rPr lang="zh-CN" altLang="zh-CN" dirty="0" smtClean="0"/>
              <a:t>）</a:t>
            </a:r>
            <a:r>
              <a:rPr lang="zh-CN" altLang="en-US" dirty="0" smtClean="0"/>
              <a:t>长效</a:t>
            </a:r>
            <a:r>
              <a:rPr lang="zh-CN" altLang="zh-CN" dirty="0" smtClean="0"/>
              <a:t>机制</a:t>
            </a:r>
            <a:endParaRPr lang="zh-CN" altLang="en-US" dirty="0"/>
          </a:p>
        </p:txBody>
      </p:sp>
      <p:grpSp>
        <p:nvGrpSpPr>
          <p:cNvPr id="22" name="组合 21"/>
          <p:cNvGrpSpPr/>
          <p:nvPr/>
        </p:nvGrpSpPr>
        <p:grpSpPr>
          <a:xfrm>
            <a:off x="780495" y="3068960"/>
            <a:ext cx="3240360" cy="1440160"/>
            <a:chOff x="611560" y="3068960"/>
            <a:chExt cx="3240360" cy="1440160"/>
          </a:xfrm>
        </p:grpSpPr>
        <p:sp>
          <p:nvSpPr>
            <p:cNvPr id="7" name="圆角矩形 6"/>
            <p:cNvSpPr/>
            <p:nvPr/>
          </p:nvSpPr>
          <p:spPr bwMode="auto">
            <a:xfrm>
              <a:off x="611560" y="3068960"/>
              <a:ext cx="1080120" cy="1440160"/>
            </a:xfrm>
            <a:prstGeom prst="roundRect">
              <a:avLst/>
            </a:prstGeom>
            <a:solidFill>
              <a:srgbClr val="CC9900"/>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solidFill>
                    <a:schemeClr val="bg1"/>
                  </a:solidFill>
                  <a:latin typeface="微软雅黑" pitchFamily="34" charset="-122"/>
                  <a:ea typeface="微软雅黑" pitchFamily="34" charset="-122"/>
                </a:rPr>
                <a:t>科研团队</a:t>
              </a:r>
              <a:endPar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9" name="圆角矩形 8"/>
            <p:cNvSpPr/>
            <p:nvPr/>
          </p:nvSpPr>
          <p:spPr bwMode="auto">
            <a:xfrm>
              <a:off x="2771800" y="3068960"/>
              <a:ext cx="1080120" cy="1440160"/>
            </a:xfrm>
            <a:prstGeom prst="roundRect">
              <a:avLst/>
            </a:prstGeom>
            <a:solidFill>
              <a:srgbClr val="CC9900"/>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ts val="25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rPr>
                <a:t>试验基地</a:t>
              </a:r>
              <a:endParaRPr kumimoji="0" lang="en-US" altLang="zh-CN" sz="18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ctr" defTabSz="914400" rtl="0" eaLnBrk="1" fontAlgn="base" latinLnBrk="0" hangingPunct="1">
                <a:lnSpc>
                  <a:spcPts val="2500"/>
                </a:lnSpc>
                <a:spcBef>
                  <a:spcPct val="0"/>
                </a:spcBef>
                <a:spcAft>
                  <a:spcPct val="0"/>
                </a:spcAft>
                <a:buClrTx/>
                <a:buSzTx/>
                <a:buFontTx/>
                <a:buNone/>
                <a:tabLst/>
              </a:pPr>
              <a:r>
                <a:rPr lang="zh-CN" altLang="en-US" b="1" dirty="0" smtClean="0">
                  <a:solidFill>
                    <a:schemeClr val="bg1"/>
                  </a:solidFill>
                  <a:latin typeface="微软雅黑" pitchFamily="34" charset="-122"/>
                  <a:ea typeface="微软雅黑" pitchFamily="34" charset="-122"/>
                </a:rPr>
                <a:t>实验室</a:t>
              </a:r>
              <a:endParaRPr lang="en-US" altLang="zh-CN" b="1" dirty="0" smtClean="0">
                <a:solidFill>
                  <a:schemeClr val="bg1"/>
                </a:solidFill>
                <a:latin typeface="微软雅黑" pitchFamily="34" charset="-122"/>
                <a:ea typeface="微软雅黑" pitchFamily="34" charset="-122"/>
              </a:endParaRPr>
            </a:p>
            <a:p>
              <a:pPr marL="0" marR="0" indent="0" algn="ctr" defTabSz="914400" rtl="0" eaLnBrk="1" fontAlgn="base" latinLnBrk="0" hangingPunct="1">
                <a:lnSpc>
                  <a:spcPts val="25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rPr>
                <a:t>测试中心</a:t>
              </a:r>
            </a:p>
          </p:txBody>
        </p:sp>
        <p:cxnSp>
          <p:nvCxnSpPr>
            <p:cNvPr id="13" name="直接箭头连接符 12"/>
            <p:cNvCxnSpPr/>
            <p:nvPr/>
          </p:nvCxnSpPr>
          <p:spPr bwMode="auto">
            <a:xfrm>
              <a:off x="1691680" y="3717032"/>
              <a:ext cx="1080120" cy="0"/>
            </a:xfrm>
            <a:prstGeom prst="straightConnector1">
              <a:avLst/>
            </a:prstGeom>
            <a:noFill/>
            <a:ln w="38100" cap="flat" cmpd="sng" algn="ctr">
              <a:solidFill>
                <a:srgbClr val="CC9900"/>
              </a:solidFill>
              <a:prstDash val="solid"/>
              <a:round/>
              <a:headEnd type="triangle"/>
              <a:tailEnd type="triangle"/>
            </a:ln>
            <a:effectLst/>
          </p:spPr>
        </p:cxnSp>
        <p:sp>
          <p:nvSpPr>
            <p:cNvPr id="17" name="矩形 16"/>
            <p:cNvSpPr/>
            <p:nvPr/>
          </p:nvSpPr>
          <p:spPr>
            <a:xfrm>
              <a:off x="1619672" y="3068960"/>
              <a:ext cx="1159679" cy="584775"/>
            </a:xfrm>
            <a:prstGeom prst="rect">
              <a:avLst/>
            </a:prstGeom>
          </p:spPr>
          <p:txBody>
            <a:bodyPr wrap="square">
              <a:spAutoFit/>
            </a:bodyPr>
            <a:lstStyle/>
            <a:p>
              <a:r>
                <a:rPr lang="zh-CN" altLang="zh-CN" sz="1600" b="1" dirty="0" smtClean="0">
                  <a:latin typeface="微软雅黑" pitchFamily="34" charset="-122"/>
                  <a:ea typeface="微软雅黑" pitchFamily="34" charset="-122"/>
                </a:rPr>
                <a:t>建立长效合作机制</a:t>
              </a:r>
              <a:endParaRPr lang="zh-CN" altLang="en-US" sz="1600" b="1" dirty="0">
                <a:latin typeface="微软雅黑" pitchFamily="34" charset="-122"/>
                <a:ea typeface="微软雅黑" pitchFamily="34" charset="-122"/>
              </a:endParaRPr>
            </a:p>
          </p:txBody>
        </p:sp>
      </p:grpSp>
      <p:grpSp>
        <p:nvGrpSpPr>
          <p:cNvPr id="23" name="组合 22"/>
          <p:cNvGrpSpPr/>
          <p:nvPr/>
        </p:nvGrpSpPr>
        <p:grpSpPr>
          <a:xfrm>
            <a:off x="4596919" y="2924944"/>
            <a:ext cx="3816424" cy="1584176"/>
            <a:chOff x="4716016" y="2996952"/>
            <a:chExt cx="3816424" cy="1584176"/>
          </a:xfrm>
        </p:grpSpPr>
        <p:sp>
          <p:nvSpPr>
            <p:cNvPr id="10" name="圆角矩形 9"/>
            <p:cNvSpPr/>
            <p:nvPr/>
          </p:nvSpPr>
          <p:spPr bwMode="auto">
            <a:xfrm>
              <a:off x="4716016" y="3140968"/>
              <a:ext cx="1080120" cy="1440160"/>
            </a:xfrm>
            <a:prstGeom prst="roundRect">
              <a:avLst/>
            </a:prstGeom>
            <a:solidFill>
              <a:srgbClr val="CC9900"/>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rPr>
                <a:t>协同创新</a:t>
              </a:r>
            </a:p>
          </p:txBody>
        </p:sp>
        <p:sp>
          <p:nvSpPr>
            <p:cNvPr id="11" name="圆角矩形 10"/>
            <p:cNvSpPr/>
            <p:nvPr/>
          </p:nvSpPr>
          <p:spPr bwMode="auto">
            <a:xfrm>
              <a:off x="7452320" y="3140968"/>
              <a:ext cx="1080120" cy="1440160"/>
            </a:xfrm>
            <a:prstGeom prst="roundRect">
              <a:avLst/>
            </a:prstGeom>
            <a:solidFill>
              <a:srgbClr val="CC9900"/>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ts val="25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rPr>
                <a:t>试验基地</a:t>
              </a:r>
              <a:endParaRPr kumimoji="0" lang="en-US" altLang="zh-CN" sz="1800" b="1" i="0" u="none" strike="noStrike" cap="none" normalizeH="0" baseline="0" dirty="0" smtClean="0">
                <a:ln>
                  <a:noFill/>
                </a:ln>
                <a:solidFill>
                  <a:schemeClr val="bg1"/>
                </a:solidFill>
                <a:effectLst/>
                <a:latin typeface="微软雅黑" pitchFamily="34" charset="-122"/>
                <a:ea typeface="微软雅黑" pitchFamily="34" charset="-122"/>
              </a:endParaRPr>
            </a:p>
            <a:p>
              <a:pPr marL="0" marR="0" indent="0" algn="ctr" defTabSz="914400" rtl="0" eaLnBrk="1" fontAlgn="base" latinLnBrk="0" hangingPunct="1">
                <a:lnSpc>
                  <a:spcPts val="2500"/>
                </a:lnSpc>
                <a:spcBef>
                  <a:spcPct val="0"/>
                </a:spcBef>
                <a:spcAft>
                  <a:spcPct val="0"/>
                </a:spcAft>
                <a:buClrTx/>
                <a:buSzTx/>
                <a:buFontTx/>
                <a:buNone/>
                <a:tabLst/>
              </a:pPr>
              <a:r>
                <a:rPr lang="zh-CN" altLang="en-US" b="1" dirty="0" smtClean="0">
                  <a:solidFill>
                    <a:schemeClr val="bg1"/>
                  </a:solidFill>
                  <a:latin typeface="微软雅黑" pitchFamily="34" charset="-122"/>
                  <a:ea typeface="微软雅黑" pitchFamily="34" charset="-122"/>
                </a:rPr>
                <a:t>实验室</a:t>
              </a:r>
              <a:endPar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endParaRPr>
            </a:p>
          </p:txBody>
        </p:sp>
        <p:cxnSp>
          <p:nvCxnSpPr>
            <p:cNvPr id="16" name="直接箭头连接符 15"/>
            <p:cNvCxnSpPr/>
            <p:nvPr/>
          </p:nvCxnSpPr>
          <p:spPr bwMode="auto">
            <a:xfrm>
              <a:off x="5796136" y="3861048"/>
              <a:ext cx="1656184" cy="0"/>
            </a:xfrm>
            <a:prstGeom prst="straightConnector1">
              <a:avLst/>
            </a:prstGeom>
            <a:noFill/>
            <a:ln w="38100" cap="flat" cmpd="sng" algn="ctr">
              <a:solidFill>
                <a:srgbClr val="CC9900"/>
              </a:solidFill>
              <a:prstDash val="solid"/>
              <a:round/>
              <a:headEnd type="triangle"/>
              <a:tailEnd type="triangle"/>
            </a:ln>
            <a:effectLst/>
          </p:spPr>
        </p:cxnSp>
        <p:sp>
          <p:nvSpPr>
            <p:cNvPr id="19" name="矩形 18"/>
            <p:cNvSpPr/>
            <p:nvPr/>
          </p:nvSpPr>
          <p:spPr>
            <a:xfrm>
              <a:off x="5915233" y="2996952"/>
              <a:ext cx="1512168" cy="830997"/>
            </a:xfrm>
            <a:prstGeom prst="rect">
              <a:avLst/>
            </a:prstGeom>
          </p:spPr>
          <p:txBody>
            <a:bodyPr wrap="square">
              <a:spAutoFit/>
            </a:bodyPr>
            <a:lstStyle/>
            <a:p>
              <a:r>
                <a:rPr lang="zh-CN" altLang="en-US" sz="1600" b="1" dirty="0" smtClean="0">
                  <a:latin typeface="微软雅黑" pitchFamily="34" charset="-122"/>
                  <a:ea typeface="微软雅黑" pitchFamily="34" charset="-122"/>
                </a:rPr>
                <a:t>注重综合性和共享性，建成公共平台</a:t>
              </a:r>
              <a:endParaRPr lang="zh-CN" altLang="en-US" sz="1600" b="1" dirty="0">
                <a:latin typeface="微软雅黑" pitchFamily="34" charset="-122"/>
                <a:ea typeface="微软雅黑" pitchFamily="34" charset="-122"/>
              </a:endParaRPr>
            </a:p>
          </p:txBody>
        </p:sp>
        <p:sp>
          <p:nvSpPr>
            <p:cNvPr id="20" name="矩形 19"/>
            <p:cNvSpPr/>
            <p:nvPr/>
          </p:nvSpPr>
          <p:spPr>
            <a:xfrm>
              <a:off x="6012160" y="3924345"/>
              <a:ext cx="1296144" cy="584775"/>
            </a:xfrm>
            <a:prstGeom prst="rect">
              <a:avLst/>
            </a:prstGeom>
          </p:spPr>
          <p:txBody>
            <a:bodyPr wrap="square">
              <a:spAutoFit/>
            </a:bodyPr>
            <a:lstStyle/>
            <a:p>
              <a:r>
                <a:rPr lang="zh-CN" altLang="en-US" sz="1600" b="1" dirty="0" smtClean="0">
                  <a:latin typeface="微软雅黑" pitchFamily="34" charset="-122"/>
                  <a:ea typeface="微软雅黑" pitchFamily="34" charset="-122"/>
                </a:rPr>
                <a:t>构建长期稳定合作机制</a:t>
              </a:r>
              <a:endParaRPr lang="zh-CN" altLang="en-US" sz="1600" b="1" dirty="0">
                <a:latin typeface="微软雅黑" pitchFamily="34" charset="-122"/>
                <a:ea typeface="微软雅黑" pitchFamily="34" charset="-122"/>
              </a:endParaRPr>
            </a:p>
          </p:txBody>
        </p:sp>
      </p:grpSp>
      <p:sp>
        <p:nvSpPr>
          <p:cNvPr id="26" name="圆角矩形 25"/>
          <p:cNvSpPr/>
          <p:nvPr/>
        </p:nvSpPr>
        <p:spPr bwMode="auto">
          <a:xfrm>
            <a:off x="1619672" y="1556792"/>
            <a:ext cx="5976664" cy="720080"/>
          </a:xfrm>
          <a:prstGeom prst="roundRect">
            <a:avLst/>
          </a:prstGeom>
          <a:solidFill>
            <a:srgbClr val="FF9933"/>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2400" b="1" i="0" u="none" strike="noStrike" cap="none" normalizeH="0" baseline="0" dirty="0" smtClean="0">
                <a:ln>
                  <a:noFill/>
                </a:ln>
                <a:solidFill>
                  <a:schemeClr val="bg1"/>
                </a:solidFill>
                <a:effectLst/>
                <a:latin typeface="微软雅黑" pitchFamily="34" charset="-122"/>
                <a:ea typeface="微软雅黑" pitchFamily="34" charset="-122"/>
              </a:rPr>
              <a:t>创新工程特征之一：长期稳定支持</a:t>
            </a:r>
          </a:p>
        </p:txBody>
      </p:sp>
      <p:sp>
        <p:nvSpPr>
          <p:cNvPr id="27" name="等腰三角形 26"/>
          <p:cNvSpPr/>
          <p:nvPr/>
        </p:nvSpPr>
        <p:spPr bwMode="auto">
          <a:xfrm>
            <a:off x="2123728" y="2348880"/>
            <a:ext cx="4392488" cy="288032"/>
          </a:xfrm>
          <a:prstGeom prst="triangle">
            <a:avLst/>
          </a:prstGeom>
          <a:solidFill>
            <a:srgbClr val="FFF7E1"/>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8" name="等腰三角形 27"/>
          <p:cNvSpPr/>
          <p:nvPr/>
        </p:nvSpPr>
        <p:spPr bwMode="auto">
          <a:xfrm rot="10800000">
            <a:off x="2195737" y="4869160"/>
            <a:ext cx="4392488" cy="288032"/>
          </a:xfrm>
          <a:prstGeom prst="triangle">
            <a:avLst/>
          </a:prstGeom>
          <a:solidFill>
            <a:srgbClr val="FFF7E1"/>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9" name="圆角矩形 28"/>
          <p:cNvSpPr/>
          <p:nvPr/>
        </p:nvSpPr>
        <p:spPr bwMode="auto">
          <a:xfrm>
            <a:off x="1115616" y="5301208"/>
            <a:ext cx="7056784" cy="1008112"/>
          </a:xfrm>
          <a:prstGeom prst="roundRect">
            <a:avLst/>
          </a:prstGeom>
          <a:solidFill>
            <a:srgbClr val="FF9933"/>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r>
              <a:rPr lang="zh-CN" altLang="en-US" sz="2400" b="1" dirty="0" smtClean="0">
                <a:solidFill>
                  <a:schemeClr val="bg1"/>
                </a:solidFill>
                <a:latin typeface="微软雅黑" pitchFamily="34" charset="-122"/>
                <a:ea typeface="微软雅黑" pitchFamily="34" charset="-122"/>
              </a:rPr>
              <a:t> 充分发挥试验基地、实验室的</a:t>
            </a:r>
            <a:r>
              <a:rPr lang="zh-CN" altLang="zh-CN" sz="2400" b="1" dirty="0" smtClean="0">
                <a:solidFill>
                  <a:schemeClr val="bg1"/>
                </a:solidFill>
                <a:latin typeface="微软雅黑" pitchFamily="34" charset="-122"/>
                <a:ea typeface="微软雅黑" pitchFamily="34" charset="-122"/>
              </a:rPr>
              <a:t>科研试验、成果转化、示范推广、学术交流和科技服务等功能</a:t>
            </a:r>
            <a:endParaRPr kumimoji="0" lang="zh-CN" altLang="en-US" sz="2400" b="1" i="0" u="none" strike="noStrike" cap="none" normalizeH="0" baseline="0" dirty="0" smtClean="0">
              <a:ln>
                <a:noFill/>
              </a:ln>
              <a:solidFill>
                <a:schemeClr val="bg1"/>
              </a:solidFill>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bwMode="auto">
          <a:xfrm>
            <a:off x="539552" y="2204864"/>
            <a:ext cx="7848872" cy="1872208"/>
          </a:xfrm>
          <a:prstGeom prst="roundRect">
            <a:avLst/>
          </a:prstGeom>
          <a:solidFill>
            <a:srgbClr val="669900"/>
          </a:solidFill>
          <a:ln w="762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rtlCol="0" anchor="ctr" anchorCtr="0" compatLnSpc="1">
            <a:prstTxWarp prst="textNoShape">
              <a:avLst/>
            </a:prstTxWarp>
          </a:bodyPr>
          <a:lstStyle/>
          <a:p>
            <a:r>
              <a:rPr lang="zh-CN" altLang="en-US" sz="4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一、创新工程的总体进展</a:t>
            </a:r>
            <a:endParaRPr kumimoji="0" lang="zh-CN" altLang="en-US" sz="4800" b="1" i="0" u="none" strike="noStrike" cap="none" normalizeH="0" baseline="0" dirty="0" smtClean="0">
              <a:ln>
                <a:noFill/>
              </a:ln>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899592" y="1418049"/>
            <a:ext cx="7051793" cy="4819263"/>
            <a:chOff x="1259632" y="1274033"/>
            <a:chExt cx="6619745" cy="4819263"/>
          </a:xfrm>
        </p:grpSpPr>
        <p:sp>
          <p:nvSpPr>
            <p:cNvPr id="6" name="圆角矩形 5"/>
            <p:cNvSpPr/>
            <p:nvPr/>
          </p:nvSpPr>
          <p:spPr>
            <a:xfrm>
              <a:off x="1259632" y="1340768"/>
              <a:ext cx="1296144" cy="936104"/>
            </a:xfrm>
            <a:prstGeom prst="roundRect">
              <a:avLst/>
            </a:prstGeom>
            <a:solidFill>
              <a:srgbClr val="6F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bg1"/>
                  </a:solidFill>
                  <a:latin typeface="微软雅黑" pitchFamily="34" charset="-122"/>
                  <a:ea typeface="微软雅黑" pitchFamily="34" charset="-122"/>
                </a:rPr>
                <a:t>科研组织</a:t>
              </a:r>
              <a:endParaRPr lang="en-US" altLang="zh-CN" sz="2000" b="1" dirty="0" smtClean="0">
                <a:solidFill>
                  <a:schemeClr val="bg1"/>
                </a:solidFill>
                <a:latin typeface="微软雅黑" pitchFamily="34" charset="-122"/>
                <a:ea typeface="微软雅黑" pitchFamily="34" charset="-122"/>
              </a:endParaRPr>
            </a:p>
            <a:p>
              <a:r>
                <a:rPr lang="zh-CN" altLang="en-US" sz="2000" b="1" dirty="0" smtClean="0">
                  <a:solidFill>
                    <a:schemeClr val="bg1"/>
                  </a:solidFill>
                  <a:latin typeface="微软雅黑" pitchFamily="34" charset="-122"/>
                  <a:ea typeface="微软雅黑" pitchFamily="34" charset="-122"/>
                </a:rPr>
                <a:t>方式</a:t>
              </a:r>
              <a:endParaRPr lang="zh-CN" altLang="en-US" sz="2000" b="1" dirty="0">
                <a:solidFill>
                  <a:schemeClr val="bg1"/>
                </a:solidFill>
                <a:latin typeface="微软雅黑" pitchFamily="34" charset="-122"/>
                <a:ea typeface="微软雅黑" pitchFamily="34" charset="-122"/>
              </a:endParaRPr>
            </a:p>
          </p:txBody>
        </p:sp>
        <p:sp>
          <p:nvSpPr>
            <p:cNvPr id="7" name="矩形 6"/>
            <p:cNvSpPr/>
            <p:nvPr/>
          </p:nvSpPr>
          <p:spPr>
            <a:xfrm>
              <a:off x="2771800" y="1274033"/>
              <a:ext cx="4896544" cy="1002839"/>
            </a:xfrm>
            <a:prstGeom prst="rect">
              <a:avLst/>
            </a:prstGeom>
          </p:spPr>
          <p:txBody>
            <a:bodyPr wrap="square">
              <a:spAutoFit/>
            </a:bodyPr>
            <a:lstStyle/>
            <a:p>
              <a:pPr algn="l">
                <a:lnSpc>
                  <a:spcPts val="2500"/>
                </a:lnSpc>
                <a:spcBef>
                  <a:spcPts val="600"/>
                </a:spcBef>
              </a:pPr>
              <a:r>
                <a:rPr lang="zh-CN" altLang="zh-CN" b="1" dirty="0" smtClean="0">
                  <a:latin typeface="微软雅黑" pitchFamily="34" charset="-122"/>
                  <a:ea typeface="微软雅黑" pitchFamily="34" charset="-122"/>
                </a:rPr>
                <a:t>持续稳定支持</a:t>
              </a:r>
              <a:endParaRPr lang="en-US" altLang="zh-CN" b="1" dirty="0" smtClean="0">
                <a:latin typeface="微软雅黑" pitchFamily="34" charset="-122"/>
                <a:ea typeface="微软雅黑" pitchFamily="34" charset="-122"/>
              </a:endParaRPr>
            </a:p>
            <a:p>
              <a:pPr algn="l">
                <a:lnSpc>
                  <a:spcPts val="2000"/>
                </a:lnSpc>
                <a:spcBef>
                  <a:spcPts val="600"/>
                </a:spcBef>
              </a:pPr>
              <a:r>
                <a:rPr lang="zh-CN" altLang="zh-CN" sz="1600" dirty="0" smtClean="0">
                  <a:latin typeface="楷体_GB2312" pitchFamily="49" charset="-122"/>
                  <a:ea typeface="楷体_GB2312" pitchFamily="49" charset="-122"/>
                </a:rPr>
                <a:t>解决农业科研的过度竞争、研究方向不稳、学科交叉重复和科研浮躁等问题</a:t>
              </a:r>
              <a:endParaRPr lang="zh-CN" altLang="en-US" sz="1600" dirty="0">
                <a:latin typeface="楷体_GB2312" pitchFamily="49" charset="-122"/>
                <a:ea typeface="楷体_GB2312" pitchFamily="49" charset="-122"/>
              </a:endParaRPr>
            </a:p>
          </p:txBody>
        </p:sp>
        <p:sp>
          <p:nvSpPr>
            <p:cNvPr id="8" name="矩形 7"/>
            <p:cNvSpPr/>
            <p:nvPr/>
          </p:nvSpPr>
          <p:spPr>
            <a:xfrm>
              <a:off x="2771800" y="2369929"/>
              <a:ext cx="4896544" cy="1002839"/>
            </a:xfrm>
            <a:prstGeom prst="rect">
              <a:avLst/>
            </a:prstGeom>
          </p:spPr>
          <p:txBody>
            <a:bodyPr wrap="square">
              <a:spAutoFit/>
            </a:bodyPr>
            <a:lstStyle/>
            <a:p>
              <a:pPr algn="l">
                <a:lnSpc>
                  <a:spcPts val="2500"/>
                </a:lnSpc>
                <a:spcBef>
                  <a:spcPts val="600"/>
                </a:spcBef>
              </a:pPr>
              <a:r>
                <a:rPr lang="zh-CN" altLang="zh-CN" b="1" dirty="0" smtClean="0">
                  <a:latin typeface="微软雅黑" pitchFamily="34" charset="-122"/>
                  <a:ea typeface="微软雅黑" pitchFamily="34" charset="-122"/>
                </a:rPr>
                <a:t>以科研团队为主体</a:t>
              </a:r>
              <a:endParaRPr lang="en-US" altLang="zh-CN" b="1" dirty="0" smtClean="0">
                <a:latin typeface="微软雅黑" pitchFamily="34" charset="-122"/>
                <a:ea typeface="微软雅黑" pitchFamily="34" charset="-122"/>
              </a:endParaRPr>
            </a:p>
            <a:p>
              <a:pPr algn="l">
                <a:lnSpc>
                  <a:spcPts val="2000"/>
                </a:lnSpc>
                <a:spcBef>
                  <a:spcPts val="600"/>
                </a:spcBef>
              </a:pPr>
              <a:r>
                <a:rPr lang="zh-CN" altLang="zh-CN" sz="1600" dirty="0" smtClean="0">
                  <a:latin typeface="楷体_GB2312" pitchFamily="49" charset="-122"/>
                  <a:ea typeface="楷体_GB2312" pitchFamily="49" charset="-122"/>
                </a:rPr>
                <a:t>解决当前科研运行机制和农业科研规律不相符、难以出大成果和“大科研、小作坊”等问题</a:t>
              </a:r>
              <a:endParaRPr lang="zh-CN" altLang="en-US" sz="1600" dirty="0">
                <a:latin typeface="楷体_GB2312" pitchFamily="49" charset="-122"/>
                <a:ea typeface="楷体_GB2312" pitchFamily="49" charset="-122"/>
              </a:endParaRPr>
            </a:p>
          </p:txBody>
        </p:sp>
        <p:sp>
          <p:nvSpPr>
            <p:cNvPr id="9" name="矩形 8"/>
            <p:cNvSpPr/>
            <p:nvPr/>
          </p:nvSpPr>
          <p:spPr>
            <a:xfrm>
              <a:off x="2814345" y="3645024"/>
              <a:ext cx="4608512" cy="692497"/>
            </a:xfrm>
            <a:prstGeom prst="rect">
              <a:avLst/>
            </a:prstGeom>
          </p:spPr>
          <p:txBody>
            <a:bodyPr wrap="square">
              <a:spAutoFit/>
            </a:bodyPr>
            <a:lstStyle/>
            <a:p>
              <a:pPr algn="l">
                <a:spcBef>
                  <a:spcPts val="600"/>
                </a:spcBef>
              </a:pPr>
              <a:r>
                <a:rPr lang="zh-CN" altLang="zh-CN" b="1" dirty="0" smtClean="0">
                  <a:latin typeface="微软雅黑" pitchFamily="34" charset="-122"/>
                  <a:ea typeface="微软雅黑" pitchFamily="34" charset="-122"/>
                </a:rPr>
                <a:t>实施绩效管理</a:t>
              </a:r>
              <a:endParaRPr lang="en-US" altLang="zh-CN" dirty="0" smtClean="0">
                <a:latin typeface="微软雅黑" pitchFamily="34" charset="-122"/>
                <a:ea typeface="微软雅黑" pitchFamily="34" charset="-122"/>
              </a:endParaRPr>
            </a:p>
            <a:p>
              <a:pPr algn="l">
                <a:spcBef>
                  <a:spcPts val="600"/>
                </a:spcBef>
              </a:pPr>
              <a:r>
                <a:rPr lang="zh-CN" altLang="zh-CN" sz="1600" dirty="0" smtClean="0">
                  <a:latin typeface="楷体_GB2312" pitchFamily="49" charset="-122"/>
                  <a:ea typeface="楷体_GB2312" pitchFamily="49" charset="-122"/>
                </a:rPr>
                <a:t>解决考核方式单一、科研活力和效率不高问题</a:t>
              </a:r>
              <a:endParaRPr lang="zh-CN" altLang="en-US" sz="1600" dirty="0">
                <a:latin typeface="楷体_GB2312" pitchFamily="49" charset="-122"/>
                <a:ea typeface="楷体_GB2312" pitchFamily="49" charset="-122"/>
              </a:endParaRPr>
            </a:p>
          </p:txBody>
        </p:sp>
        <p:sp>
          <p:nvSpPr>
            <p:cNvPr id="10" name="矩形 9"/>
            <p:cNvSpPr/>
            <p:nvPr/>
          </p:nvSpPr>
          <p:spPr>
            <a:xfrm>
              <a:off x="2809830" y="4509120"/>
              <a:ext cx="4319050" cy="692497"/>
            </a:xfrm>
            <a:prstGeom prst="rect">
              <a:avLst/>
            </a:prstGeom>
          </p:spPr>
          <p:txBody>
            <a:bodyPr wrap="none">
              <a:spAutoFit/>
            </a:bodyPr>
            <a:lstStyle/>
            <a:p>
              <a:pPr algn="l">
                <a:spcBef>
                  <a:spcPts val="600"/>
                </a:spcBef>
              </a:pPr>
              <a:r>
                <a:rPr lang="zh-CN" altLang="zh-CN" b="1" dirty="0" smtClean="0">
                  <a:latin typeface="微软雅黑" pitchFamily="34" charset="-122"/>
                  <a:ea typeface="微软雅黑" pitchFamily="34" charset="-122"/>
                </a:rPr>
                <a:t>按需设岗、按岗聘人、岗位固定、人员流动</a:t>
              </a:r>
              <a:endParaRPr lang="en-US" altLang="zh-CN" b="1" dirty="0" smtClean="0">
                <a:latin typeface="微软雅黑" pitchFamily="34" charset="-122"/>
                <a:ea typeface="微软雅黑" pitchFamily="34" charset="-122"/>
              </a:endParaRPr>
            </a:p>
            <a:p>
              <a:pPr algn="l">
                <a:spcBef>
                  <a:spcPts val="600"/>
                </a:spcBef>
              </a:pPr>
              <a:r>
                <a:rPr lang="zh-CN" altLang="zh-CN" sz="1600" dirty="0" smtClean="0">
                  <a:latin typeface="楷体_GB2312" pitchFamily="49" charset="-122"/>
                  <a:ea typeface="楷体_GB2312" pitchFamily="49" charset="-122"/>
                </a:rPr>
                <a:t>解决用人机制僵化的问题</a:t>
              </a:r>
              <a:endParaRPr lang="zh-CN" altLang="en-US" sz="1600" dirty="0" smtClean="0">
                <a:latin typeface="楷体_GB2312" pitchFamily="49" charset="-122"/>
                <a:ea typeface="楷体_GB2312" pitchFamily="49" charset="-122"/>
              </a:endParaRPr>
            </a:p>
          </p:txBody>
        </p:sp>
        <p:sp>
          <p:nvSpPr>
            <p:cNvPr id="11" name="矩形 10"/>
            <p:cNvSpPr/>
            <p:nvPr/>
          </p:nvSpPr>
          <p:spPr>
            <a:xfrm>
              <a:off x="2813898" y="5589240"/>
              <a:ext cx="2137104" cy="369332"/>
            </a:xfrm>
            <a:prstGeom prst="rect">
              <a:avLst/>
            </a:prstGeom>
          </p:spPr>
          <p:txBody>
            <a:bodyPr wrap="none">
              <a:spAutoFit/>
            </a:bodyPr>
            <a:lstStyle/>
            <a:p>
              <a:pPr algn="l"/>
              <a:r>
                <a:rPr lang="zh-CN" altLang="zh-CN" b="1" dirty="0" smtClean="0">
                  <a:latin typeface="微软雅黑" pitchFamily="34" charset="-122"/>
                  <a:ea typeface="微软雅黑" pitchFamily="34" charset="-122"/>
                </a:rPr>
                <a:t>优绩优酬、公平公正</a:t>
              </a:r>
              <a:endParaRPr lang="zh-CN" altLang="en-US" b="1" dirty="0">
                <a:latin typeface="微软雅黑" pitchFamily="34" charset="-122"/>
                <a:ea typeface="微软雅黑" pitchFamily="34" charset="-122"/>
              </a:endParaRPr>
            </a:p>
          </p:txBody>
        </p:sp>
        <p:cxnSp>
          <p:nvCxnSpPr>
            <p:cNvPr id="12" name="直接连接符 11"/>
            <p:cNvCxnSpPr/>
            <p:nvPr/>
          </p:nvCxnSpPr>
          <p:spPr>
            <a:xfrm>
              <a:off x="2477192" y="2276872"/>
              <a:ext cx="5400600" cy="0"/>
            </a:xfrm>
            <a:prstGeom prst="line">
              <a:avLst/>
            </a:prstGeom>
            <a:ln w="19050">
              <a:solidFill>
                <a:srgbClr val="6F9600"/>
              </a:solidFill>
              <a:prstDash val="sysDash"/>
            </a:ln>
          </p:spPr>
          <p:style>
            <a:lnRef idx="1">
              <a:schemeClr val="accent1"/>
            </a:lnRef>
            <a:fillRef idx="0">
              <a:schemeClr val="accent1"/>
            </a:fillRef>
            <a:effectRef idx="0">
              <a:schemeClr val="accent1"/>
            </a:effectRef>
            <a:fontRef idx="minor">
              <a:schemeClr val="tx1"/>
            </a:fontRef>
          </p:style>
        </p:cxnSp>
        <p:sp>
          <p:nvSpPr>
            <p:cNvPr id="13" name="圆角矩形 12"/>
            <p:cNvSpPr/>
            <p:nvPr/>
          </p:nvSpPr>
          <p:spPr>
            <a:xfrm>
              <a:off x="1259632" y="2456892"/>
              <a:ext cx="1296144" cy="936104"/>
            </a:xfrm>
            <a:prstGeom prst="roundRect">
              <a:avLst/>
            </a:prstGeom>
            <a:solidFill>
              <a:srgbClr val="6F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bg1"/>
                  </a:solidFill>
                  <a:latin typeface="微软雅黑" pitchFamily="34" charset="-122"/>
                  <a:ea typeface="微软雅黑" pitchFamily="34" charset="-122"/>
                </a:rPr>
                <a:t>科研运行</a:t>
              </a:r>
              <a:endParaRPr lang="en-US" altLang="zh-CN" sz="2000" b="1" dirty="0" smtClean="0">
                <a:solidFill>
                  <a:schemeClr val="bg1"/>
                </a:solidFill>
                <a:latin typeface="微软雅黑" pitchFamily="34" charset="-122"/>
                <a:ea typeface="微软雅黑" pitchFamily="34" charset="-122"/>
              </a:endParaRPr>
            </a:p>
            <a:p>
              <a:r>
                <a:rPr lang="zh-CN" altLang="en-US" sz="2000" b="1" dirty="0" smtClean="0">
                  <a:solidFill>
                    <a:schemeClr val="bg1"/>
                  </a:solidFill>
                  <a:latin typeface="微软雅黑" pitchFamily="34" charset="-122"/>
                  <a:ea typeface="微软雅黑" pitchFamily="34" charset="-122"/>
                </a:rPr>
                <a:t>机制</a:t>
              </a:r>
              <a:endParaRPr lang="zh-CN" altLang="en-US" sz="2000" b="1" dirty="0">
                <a:solidFill>
                  <a:schemeClr val="bg1"/>
                </a:solidFill>
                <a:latin typeface="微软雅黑" pitchFamily="34" charset="-122"/>
                <a:ea typeface="微软雅黑" pitchFamily="34" charset="-122"/>
              </a:endParaRPr>
            </a:p>
          </p:txBody>
        </p:sp>
        <p:sp>
          <p:nvSpPr>
            <p:cNvPr id="14" name="圆角矩形 13"/>
            <p:cNvSpPr/>
            <p:nvPr/>
          </p:nvSpPr>
          <p:spPr>
            <a:xfrm>
              <a:off x="1259632" y="3501008"/>
              <a:ext cx="1296144" cy="936104"/>
            </a:xfrm>
            <a:prstGeom prst="roundRect">
              <a:avLst/>
            </a:prstGeom>
            <a:solidFill>
              <a:srgbClr val="6F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bg1"/>
                  </a:solidFill>
                  <a:latin typeface="微软雅黑" pitchFamily="34" charset="-122"/>
                  <a:ea typeface="微软雅黑" pitchFamily="34" charset="-122"/>
                </a:rPr>
                <a:t>项目考核</a:t>
              </a:r>
              <a:endParaRPr lang="en-US" altLang="zh-CN" sz="2000" b="1" dirty="0" smtClean="0">
                <a:solidFill>
                  <a:schemeClr val="bg1"/>
                </a:solidFill>
                <a:latin typeface="微软雅黑" pitchFamily="34" charset="-122"/>
                <a:ea typeface="微软雅黑" pitchFamily="34" charset="-122"/>
              </a:endParaRPr>
            </a:p>
            <a:p>
              <a:r>
                <a:rPr lang="zh-CN" altLang="en-US" sz="2000" b="1" dirty="0" smtClean="0">
                  <a:solidFill>
                    <a:schemeClr val="bg1"/>
                  </a:solidFill>
                  <a:latin typeface="微软雅黑" pitchFamily="34" charset="-122"/>
                  <a:ea typeface="微软雅黑" pitchFamily="34" charset="-122"/>
                </a:rPr>
                <a:t>方式</a:t>
              </a:r>
              <a:endParaRPr lang="zh-CN" altLang="en-US" sz="2000" b="1" dirty="0">
                <a:solidFill>
                  <a:schemeClr val="bg1"/>
                </a:solidFill>
                <a:latin typeface="微软雅黑" pitchFamily="34" charset="-122"/>
                <a:ea typeface="微软雅黑" pitchFamily="34" charset="-122"/>
              </a:endParaRPr>
            </a:p>
          </p:txBody>
        </p:sp>
        <p:sp>
          <p:nvSpPr>
            <p:cNvPr id="15" name="圆角矩形 14"/>
            <p:cNvSpPr/>
            <p:nvPr/>
          </p:nvSpPr>
          <p:spPr>
            <a:xfrm>
              <a:off x="1259632" y="4617132"/>
              <a:ext cx="1296144" cy="648072"/>
            </a:xfrm>
            <a:prstGeom prst="roundRect">
              <a:avLst/>
            </a:prstGeom>
            <a:solidFill>
              <a:srgbClr val="6F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bg1"/>
                  </a:solidFill>
                  <a:latin typeface="微软雅黑" pitchFamily="34" charset="-122"/>
                  <a:ea typeface="微软雅黑" pitchFamily="34" charset="-122"/>
                </a:rPr>
                <a:t>用人机制</a:t>
              </a:r>
              <a:endParaRPr lang="zh-CN" altLang="en-US" sz="2000" b="1" dirty="0">
                <a:solidFill>
                  <a:schemeClr val="bg1"/>
                </a:solidFill>
                <a:latin typeface="微软雅黑" pitchFamily="34" charset="-122"/>
                <a:ea typeface="微软雅黑" pitchFamily="34" charset="-122"/>
              </a:endParaRPr>
            </a:p>
          </p:txBody>
        </p:sp>
        <p:sp>
          <p:nvSpPr>
            <p:cNvPr id="16" name="圆角矩形 15"/>
            <p:cNvSpPr/>
            <p:nvPr/>
          </p:nvSpPr>
          <p:spPr>
            <a:xfrm>
              <a:off x="1259632" y="5445224"/>
              <a:ext cx="1296144" cy="648072"/>
            </a:xfrm>
            <a:prstGeom prst="roundRect">
              <a:avLst/>
            </a:prstGeom>
            <a:solidFill>
              <a:srgbClr val="6F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b="1" dirty="0" smtClean="0">
                  <a:solidFill>
                    <a:schemeClr val="bg1"/>
                  </a:solidFill>
                  <a:latin typeface="微软雅黑" pitchFamily="34" charset="-122"/>
                  <a:ea typeface="微软雅黑" pitchFamily="34" charset="-122"/>
                </a:rPr>
                <a:t>薪酬分配</a:t>
              </a:r>
              <a:endParaRPr lang="zh-CN" altLang="en-US" sz="2000" b="1" dirty="0">
                <a:solidFill>
                  <a:schemeClr val="bg1"/>
                </a:solidFill>
                <a:latin typeface="微软雅黑" pitchFamily="34" charset="-122"/>
                <a:ea typeface="微软雅黑" pitchFamily="34" charset="-122"/>
              </a:endParaRPr>
            </a:p>
          </p:txBody>
        </p:sp>
        <p:cxnSp>
          <p:nvCxnSpPr>
            <p:cNvPr id="17" name="直接连接符 16"/>
            <p:cNvCxnSpPr/>
            <p:nvPr/>
          </p:nvCxnSpPr>
          <p:spPr>
            <a:xfrm>
              <a:off x="2477192" y="3380816"/>
              <a:ext cx="5400600" cy="0"/>
            </a:xfrm>
            <a:prstGeom prst="line">
              <a:avLst/>
            </a:prstGeom>
            <a:ln w="19050">
              <a:solidFill>
                <a:srgbClr val="6F9600"/>
              </a:solidFill>
              <a:prstDash val="sysDash"/>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477192" y="4415151"/>
              <a:ext cx="5400600" cy="0"/>
            </a:xfrm>
            <a:prstGeom prst="line">
              <a:avLst/>
            </a:prstGeom>
            <a:ln w="19050">
              <a:solidFill>
                <a:srgbClr val="6F9600"/>
              </a:solidFill>
              <a:prstDash val="sys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478777" y="5248303"/>
              <a:ext cx="5400600" cy="0"/>
            </a:xfrm>
            <a:prstGeom prst="line">
              <a:avLst/>
            </a:prstGeom>
            <a:ln w="19050">
              <a:solidFill>
                <a:srgbClr val="6F9600"/>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2477192" y="6068866"/>
              <a:ext cx="5400600" cy="0"/>
            </a:xfrm>
            <a:prstGeom prst="line">
              <a:avLst/>
            </a:prstGeom>
            <a:ln w="19050">
              <a:solidFill>
                <a:srgbClr val="6F9600"/>
              </a:solidFill>
              <a:prstDash val="sysDash"/>
            </a:ln>
          </p:spPr>
          <p:style>
            <a:lnRef idx="1">
              <a:schemeClr val="accent1"/>
            </a:lnRef>
            <a:fillRef idx="0">
              <a:schemeClr val="accent1"/>
            </a:fillRef>
            <a:effectRef idx="0">
              <a:schemeClr val="accent1"/>
            </a:effectRef>
            <a:fontRef idx="minor">
              <a:schemeClr val="tx1"/>
            </a:fontRef>
          </p:style>
        </p:cxnSp>
      </p:grpSp>
      <p:sp>
        <p:nvSpPr>
          <p:cNvPr id="21" name="标题 2"/>
          <p:cNvSpPr txBox="1">
            <a:spLocks/>
          </p:cNvSpPr>
          <p:nvPr/>
        </p:nvSpPr>
        <p:spPr bwMode="auto">
          <a:xfrm>
            <a:off x="755576" y="620688"/>
            <a:ext cx="7560840" cy="57606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zh-CN" altLang="en-US" sz="3200" b="1" i="0" u="none" strike="noStrike" kern="0" cap="none" spc="0" normalizeH="0" baseline="0" noProof="0" smtClean="0">
                <a:ln>
                  <a:noFill/>
                </a:ln>
                <a:solidFill>
                  <a:schemeClr val="tx1"/>
                </a:solidFill>
                <a:effectLst/>
                <a:uLnTx/>
                <a:uFillTx/>
                <a:latin typeface="微软雅黑" pitchFamily="34" charset="-122"/>
                <a:ea typeface="微软雅黑" pitchFamily="34" charset="-122"/>
                <a:cs typeface="+mj-cs"/>
              </a:rPr>
              <a:t>（一）立项目的和功能定位</a:t>
            </a:r>
            <a:endParaRPr kumimoji="0" lang="zh-CN" altLang="en-US" sz="3200" b="1" i="0" u="none" strike="noStrike" kern="0" cap="none" spc="0" normalizeH="0" baseline="0" noProof="0" dirty="0">
              <a:ln>
                <a:noFill/>
              </a:ln>
              <a:solidFill>
                <a:schemeClr val="tx1"/>
              </a:solidFill>
              <a:effectLst/>
              <a:uLnTx/>
              <a:uFillTx/>
              <a:latin typeface="微软雅黑" pitchFamily="34" charset="-122"/>
              <a:ea typeface="微软雅黑" pitchFamily="34" charset="-122"/>
              <a:cs typeface="+mj-cs"/>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bwMode="auto">
          <a:xfrm>
            <a:off x="463013" y="2420888"/>
            <a:ext cx="2520280" cy="3532440"/>
          </a:xfrm>
          <a:prstGeom prst="roundRect">
            <a:avLst/>
          </a:prstGeom>
          <a:noFill/>
          <a:ln w="19050" cap="flat" cmpd="sng" algn="ctr">
            <a:solidFill>
              <a:srgbClr val="6F9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a:lnSpc>
                <a:spcPts val="2500"/>
              </a:lnSpc>
              <a:spcBef>
                <a:spcPts val="1200"/>
              </a:spcBef>
              <a:buFont typeface="Wingdings" pitchFamily="2" charset="2"/>
              <a:buChar char="ü"/>
            </a:pPr>
            <a:r>
              <a:rPr lang="en-US" altLang="zh-CN" dirty="0" smtClean="0">
                <a:latin typeface="微软雅黑" pitchFamily="34" charset="-122"/>
                <a:ea typeface="微软雅黑" pitchFamily="34" charset="-122"/>
              </a:rPr>
              <a:t> </a:t>
            </a:r>
            <a:r>
              <a:rPr lang="zh-CN" altLang="zh-CN" b="1" dirty="0" smtClean="0">
                <a:latin typeface="微软雅黑" pitchFamily="34" charset="-122"/>
                <a:ea typeface="微软雅黑" pitchFamily="34" charset="-122"/>
              </a:rPr>
              <a:t>以</a:t>
            </a:r>
            <a:r>
              <a:rPr lang="zh-CN" altLang="zh-CN" b="1" dirty="0">
                <a:latin typeface="微软雅黑" pitchFamily="34" charset="-122"/>
                <a:ea typeface="微软雅黑" pitchFamily="34" charset="-122"/>
              </a:rPr>
              <a:t>科研团队为主体长期稳定开展研究</a:t>
            </a:r>
            <a:r>
              <a:rPr lang="zh-CN" altLang="zh-CN" b="1" dirty="0" smtClean="0">
                <a:latin typeface="微软雅黑" pitchFamily="34" charset="-122"/>
                <a:ea typeface="微软雅黑" pitchFamily="34" charset="-122"/>
              </a:rPr>
              <a:t>活动</a:t>
            </a:r>
            <a:endParaRPr lang="en-US" altLang="zh-CN" b="1" dirty="0" smtClean="0">
              <a:latin typeface="微软雅黑" pitchFamily="34" charset="-122"/>
              <a:ea typeface="微软雅黑" pitchFamily="34" charset="-122"/>
            </a:endParaRPr>
          </a:p>
          <a:p>
            <a:pPr algn="l">
              <a:lnSpc>
                <a:spcPts val="2500"/>
              </a:lnSpc>
              <a:spcBef>
                <a:spcPts val="1200"/>
              </a:spcBef>
              <a:buFont typeface="Wingdings" pitchFamily="2" charset="2"/>
              <a:buChar char="ü"/>
            </a:pPr>
            <a:r>
              <a:rPr lang="en-US" altLang="zh-CN" b="1" dirty="0" smtClean="0">
                <a:latin typeface="微软雅黑" pitchFamily="34" charset="-122"/>
                <a:ea typeface="微软雅黑" pitchFamily="34" charset="-122"/>
              </a:rPr>
              <a:t> </a:t>
            </a:r>
            <a:r>
              <a:rPr lang="zh-CN" altLang="zh-CN" b="1" dirty="0" smtClean="0">
                <a:latin typeface="微软雅黑" pitchFamily="34" charset="-122"/>
                <a:ea typeface="微软雅黑" pitchFamily="34" charset="-122"/>
              </a:rPr>
              <a:t>跨学科多个科研团队</a:t>
            </a:r>
            <a:r>
              <a:rPr lang="zh-CN" altLang="en-US" b="1" dirty="0" smtClean="0">
                <a:latin typeface="微软雅黑" pitchFamily="34" charset="-122"/>
                <a:ea typeface="微软雅黑" pitchFamily="34" charset="-122"/>
              </a:rPr>
              <a:t>联合攻关</a:t>
            </a:r>
            <a:r>
              <a:rPr lang="zh-CN" altLang="zh-CN" b="1" dirty="0" smtClean="0">
                <a:latin typeface="微软雅黑" pitchFamily="34" charset="-122"/>
                <a:ea typeface="微软雅黑" pitchFamily="34" charset="-122"/>
              </a:rPr>
              <a:t>的协同创新</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11" name="圆角矩形 10"/>
          <p:cNvSpPr/>
          <p:nvPr/>
        </p:nvSpPr>
        <p:spPr bwMode="auto">
          <a:xfrm>
            <a:off x="3199317" y="2420888"/>
            <a:ext cx="2592288" cy="3528392"/>
          </a:xfrm>
          <a:prstGeom prst="roundRect">
            <a:avLst/>
          </a:prstGeom>
          <a:noFill/>
          <a:ln w="19050" cap="flat" cmpd="sng" algn="ctr">
            <a:solidFill>
              <a:srgbClr val="6F9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a:lnSpc>
                <a:spcPts val="2500"/>
              </a:lnSpc>
              <a:spcBef>
                <a:spcPts val="1200"/>
              </a:spcBef>
              <a:buFont typeface="Wingdings" pitchFamily="2" charset="2"/>
              <a:buChar char="ü"/>
            </a:pPr>
            <a:r>
              <a:rPr lang="en-US" altLang="zh-CN" b="1" dirty="0" smtClean="0">
                <a:latin typeface="微软雅黑" pitchFamily="34" charset="-122"/>
                <a:ea typeface="微软雅黑" pitchFamily="34" charset="-122"/>
              </a:rPr>
              <a:t> </a:t>
            </a:r>
            <a:r>
              <a:rPr lang="zh-CN" altLang="zh-CN" b="1" dirty="0" smtClean="0">
                <a:latin typeface="微软雅黑" pitchFamily="34" charset="-122"/>
                <a:ea typeface="微软雅黑" pitchFamily="34" charset="-122"/>
              </a:rPr>
              <a:t>综合性</a:t>
            </a:r>
            <a:r>
              <a:rPr lang="zh-CN" altLang="zh-CN" b="1" dirty="0">
                <a:latin typeface="微软雅黑" pitchFamily="34" charset="-122"/>
                <a:ea typeface="微软雅黑" pitchFamily="34" charset="-122"/>
              </a:rPr>
              <a:t>与专业性基地</a:t>
            </a:r>
            <a:r>
              <a:rPr lang="zh-CN" altLang="zh-CN" b="1" dirty="0" smtClean="0">
                <a:latin typeface="微软雅黑" pitchFamily="34" charset="-122"/>
                <a:ea typeface="微软雅黑" pitchFamily="34" charset="-122"/>
              </a:rPr>
              <a:t>并举</a:t>
            </a:r>
            <a:endParaRPr lang="en-US" altLang="zh-CN" b="1" dirty="0" smtClean="0">
              <a:latin typeface="微软雅黑" pitchFamily="34" charset="-122"/>
              <a:ea typeface="微软雅黑" pitchFamily="34" charset="-122"/>
            </a:endParaRPr>
          </a:p>
          <a:p>
            <a:pPr algn="l">
              <a:lnSpc>
                <a:spcPts val="2500"/>
              </a:lnSpc>
              <a:spcBef>
                <a:spcPts val="1200"/>
              </a:spcBef>
              <a:buFont typeface="Wingdings" pitchFamily="2" charset="2"/>
              <a:buChar char="ü"/>
            </a:pPr>
            <a:r>
              <a:rPr lang="en-US" altLang="zh-CN" b="1" dirty="0" smtClean="0">
                <a:latin typeface="微软雅黑" pitchFamily="34" charset="-122"/>
                <a:ea typeface="微软雅黑" pitchFamily="34" charset="-122"/>
              </a:rPr>
              <a:t> </a:t>
            </a:r>
            <a:r>
              <a:rPr lang="zh-CN" altLang="zh-CN" b="1" dirty="0" smtClean="0">
                <a:latin typeface="微软雅黑" pitchFamily="34" charset="-122"/>
                <a:ea typeface="微软雅黑" pitchFamily="34" charset="-122"/>
              </a:rPr>
              <a:t>院</a:t>
            </a:r>
            <a:r>
              <a:rPr lang="zh-CN" altLang="zh-CN" b="1" dirty="0">
                <a:latin typeface="微软雅黑" pitchFamily="34" charset="-122"/>
                <a:ea typeface="微软雅黑" pitchFamily="34" charset="-122"/>
              </a:rPr>
              <a:t>地共建共享、农科教产学研</a:t>
            </a:r>
            <a:r>
              <a:rPr lang="zh-CN" altLang="zh-CN" b="1" dirty="0" smtClean="0">
                <a:latin typeface="微软雅黑" pitchFamily="34" charset="-122"/>
                <a:ea typeface="微软雅黑" pitchFamily="34" charset="-122"/>
              </a:rPr>
              <a:t>结合</a:t>
            </a:r>
            <a:endParaRPr lang="en-US" altLang="zh-CN" b="1" dirty="0" smtClean="0">
              <a:latin typeface="微软雅黑" pitchFamily="34" charset="-122"/>
              <a:ea typeface="微软雅黑" pitchFamily="34" charset="-122"/>
            </a:endParaRPr>
          </a:p>
          <a:p>
            <a:pPr algn="l">
              <a:lnSpc>
                <a:spcPts val="2500"/>
              </a:lnSpc>
              <a:spcBef>
                <a:spcPts val="1200"/>
              </a:spcBef>
              <a:buFont typeface="Wingdings" pitchFamily="2" charset="2"/>
              <a:buChar char="ü"/>
            </a:pPr>
            <a:r>
              <a:rPr lang="en-US" altLang="zh-CN" b="1" dirty="0" smtClean="0">
                <a:latin typeface="微软雅黑" pitchFamily="34" charset="-122"/>
                <a:ea typeface="微软雅黑" pitchFamily="34" charset="-122"/>
              </a:rPr>
              <a:t> </a:t>
            </a:r>
            <a:r>
              <a:rPr lang="zh-CN" altLang="zh-CN" b="1" dirty="0" smtClean="0">
                <a:latin typeface="微软雅黑" pitchFamily="34" charset="-122"/>
                <a:ea typeface="微软雅黑" pitchFamily="34" charset="-122"/>
              </a:rPr>
              <a:t>形成</a:t>
            </a:r>
            <a:r>
              <a:rPr lang="zh-CN" altLang="zh-CN" b="1" dirty="0">
                <a:latin typeface="微软雅黑" pitchFamily="34" charset="-122"/>
                <a:ea typeface="微软雅黑" pitchFamily="34" charset="-122"/>
              </a:rPr>
              <a:t>完善的试验基地</a:t>
            </a:r>
            <a:r>
              <a:rPr lang="zh-CN" altLang="zh-CN" b="1" dirty="0" smtClean="0">
                <a:latin typeface="微软雅黑" pitchFamily="34" charset="-122"/>
                <a:ea typeface="微软雅黑" pitchFamily="34" charset="-122"/>
              </a:rPr>
              <a:t>网络</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12" name="圆角矩形 11"/>
          <p:cNvSpPr/>
          <p:nvPr/>
        </p:nvSpPr>
        <p:spPr bwMode="auto">
          <a:xfrm>
            <a:off x="6007629" y="2420888"/>
            <a:ext cx="2740835" cy="3528392"/>
          </a:xfrm>
          <a:prstGeom prst="roundRect">
            <a:avLst/>
          </a:prstGeom>
          <a:noFill/>
          <a:ln w="19050" cap="flat" cmpd="sng" algn="ctr">
            <a:solidFill>
              <a:srgbClr val="6F9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a:lnSpc>
                <a:spcPts val="2500"/>
              </a:lnSpc>
              <a:spcBef>
                <a:spcPts val="1200"/>
              </a:spcBef>
              <a:buFont typeface="Wingdings" pitchFamily="2" charset="2"/>
              <a:buChar char="ü"/>
            </a:pPr>
            <a:r>
              <a:rPr lang="en-US" altLang="zh-CN" sz="1600" b="1" dirty="0" smtClean="0">
                <a:latin typeface="微软雅黑" pitchFamily="34" charset="-122"/>
                <a:ea typeface="微软雅黑" pitchFamily="34" charset="-122"/>
              </a:rPr>
              <a:t> </a:t>
            </a:r>
            <a:r>
              <a:rPr lang="zh-CN" altLang="zh-CN" sz="1600" b="1" dirty="0" smtClean="0">
                <a:latin typeface="微软雅黑" pitchFamily="34" charset="-122"/>
                <a:ea typeface="微软雅黑" pitchFamily="34" charset="-122"/>
              </a:rPr>
              <a:t>培</a:t>
            </a:r>
            <a:r>
              <a:rPr lang="zh-CN" altLang="zh-CN" sz="1600" b="1" dirty="0">
                <a:latin typeface="微软雅黑" pitchFamily="34" charset="-122"/>
                <a:ea typeface="微软雅黑" pitchFamily="34" charset="-122"/>
              </a:rPr>
              <a:t>优传统特色学科</a:t>
            </a:r>
            <a:r>
              <a:rPr lang="zh-CN" altLang="zh-CN" sz="1600" b="1" dirty="0" smtClean="0">
                <a:latin typeface="微软雅黑" pitchFamily="34" charset="-122"/>
                <a:ea typeface="微软雅黑" pitchFamily="34" charset="-122"/>
              </a:rPr>
              <a:t>领域</a:t>
            </a:r>
            <a:endParaRPr lang="en-US" altLang="zh-CN" sz="1600" b="1" dirty="0" smtClean="0">
              <a:latin typeface="微软雅黑" pitchFamily="34" charset="-122"/>
              <a:ea typeface="微软雅黑" pitchFamily="34" charset="-122"/>
            </a:endParaRPr>
          </a:p>
          <a:p>
            <a:pPr algn="l">
              <a:lnSpc>
                <a:spcPts val="2500"/>
              </a:lnSpc>
              <a:spcBef>
                <a:spcPts val="1200"/>
              </a:spcBef>
              <a:buFont typeface="Wingdings" pitchFamily="2" charset="2"/>
              <a:buChar char="ü"/>
            </a:pPr>
            <a:r>
              <a:rPr lang="en-US" altLang="zh-CN" sz="1600" b="1" dirty="0" smtClean="0">
                <a:latin typeface="微软雅黑" pitchFamily="34" charset="-122"/>
                <a:ea typeface="微软雅黑" pitchFamily="34" charset="-122"/>
              </a:rPr>
              <a:t> </a:t>
            </a:r>
            <a:r>
              <a:rPr lang="zh-CN" altLang="zh-CN" sz="1600" b="1" dirty="0" smtClean="0">
                <a:latin typeface="微软雅黑" pitchFamily="34" charset="-122"/>
                <a:ea typeface="微软雅黑" pitchFamily="34" charset="-122"/>
              </a:rPr>
              <a:t>培植</a:t>
            </a:r>
            <a:r>
              <a:rPr lang="zh-CN" altLang="zh-CN" sz="1600" b="1" dirty="0">
                <a:latin typeface="微软雅黑" pitchFamily="34" charset="-122"/>
                <a:ea typeface="微软雅黑" pitchFamily="34" charset="-122"/>
              </a:rPr>
              <a:t>新兴学科</a:t>
            </a:r>
            <a:r>
              <a:rPr lang="zh-CN" altLang="zh-CN" sz="1600" b="1" dirty="0" smtClean="0">
                <a:latin typeface="微软雅黑" pitchFamily="34" charset="-122"/>
                <a:ea typeface="微软雅黑" pitchFamily="34" charset="-122"/>
              </a:rPr>
              <a:t>领域</a:t>
            </a:r>
            <a:endParaRPr lang="en-US" altLang="zh-CN" sz="1600" b="1" dirty="0" smtClean="0">
              <a:latin typeface="微软雅黑" pitchFamily="34" charset="-122"/>
              <a:ea typeface="微软雅黑" pitchFamily="34" charset="-122"/>
            </a:endParaRPr>
          </a:p>
          <a:p>
            <a:pPr algn="l">
              <a:lnSpc>
                <a:spcPts val="2500"/>
              </a:lnSpc>
              <a:spcBef>
                <a:spcPts val="1200"/>
              </a:spcBef>
              <a:buFont typeface="Wingdings" pitchFamily="2" charset="2"/>
              <a:buChar char="ü"/>
            </a:pPr>
            <a:r>
              <a:rPr lang="en-US" altLang="zh-CN" sz="1600" b="1" dirty="0" smtClean="0">
                <a:latin typeface="微软雅黑" pitchFamily="34" charset="-122"/>
                <a:ea typeface="微软雅黑" pitchFamily="34" charset="-122"/>
              </a:rPr>
              <a:t> </a:t>
            </a:r>
            <a:r>
              <a:rPr lang="zh-CN" altLang="zh-CN" sz="1600" b="1" dirty="0" smtClean="0">
                <a:latin typeface="微软雅黑" pitchFamily="34" charset="-122"/>
                <a:ea typeface="微软雅黑" pitchFamily="34" charset="-122"/>
              </a:rPr>
              <a:t>加强</a:t>
            </a:r>
            <a:r>
              <a:rPr lang="zh-CN" altLang="zh-CN" sz="1600" b="1" dirty="0">
                <a:latin typeface="微软雅黑" pitchFamily="34" charset="-122"/>
                <a:ea typeface="微软雅黑" pitchFamily="34" charset="-122"/>
              </a:rPr>
              <a:t>农业遗传资源、智力、技术及其标准的</a:t>
            </a:r>
            <a:r>
              <a:rPr lang="zh-CN" altLang="zh-CN" sz="1600" b="1" dirty="0" smtClean="0">
                <a:latin typeface="微软雅黑" pitchFamily="34" charset="-122"/>
                <a:ea typeface="微软雅黑" pitchFamily="34" charset="-122"/>
              </a:rPr>
              <a:t>引进</a:t>
            </a:r>
            <a:endParaRPr lang="en-US" altLang="zh-CN" sz="1600" b="1" dirty="0" smtClean="0">
              <a:latin typeface="微软雅黑" pitchFamily="34" charset="-122"/>
              <a:ea typeface="微软雅黑" pitchFamily="34" charset="-122"/>
            </a:endParaRPr>
          </a:p>
          <a:p>
            <a:pPr algn="l">
              <a:lnSpc>
                <a:spcPts val="2500"/>
              </a:lnSpc>
              <a:spcBef>
                <a:spcPts val="1200"/>
              </a:spcBef>
              <a:buFont typeface="Wingdings" pitchFamily="2" charset="2"/>
              <a:buChar char="ü"/>
            </a:pPr>
            <a:r>
              <a:rPr lang="en-US" altLang="zh-CN" sz="1600" b="1" dirty="0" smtClean="0">
                <a:latin typeface="微软雅黑" pitchFamily="34" charset="-122"/>
                <a:ea typeface="微软雅黑" pitchFamily="34" charset="-122"/>
              </a:rPr>
              <a:t> </a:t>
            </a:r>
            <a:r>
              <a:rPr lang="zh-CN" altLang="zh-CN" sz="1600" b="1" dirty="0" smtClean="0">
                <a:latin typeface="微软雅黑" pitchFamily="34" charset="-122"/>
                <a:ea typeface="微软雅黑" pitchFamily="34" charset="-122"/>
              </a:rPr>
              <a:t>建立</a:t>
            </a:r>
            <a:r>
              <a:rPr lang="zh-CN" altLang="zh-CN" sz="1600" b="1" dirty="0">
                <a:latin typeface="微软雅黑" pitchFamily="34" charset="-122"/>
                <a:ea typeface="微软雅黑" pitchFamily="34" charset="-122"/>
              </a:rPr>
              <a:t>一批国际联合实验室和联合研究中心</a:t>
            </a:r>
            <a:endParaRPr kumimoji="0" lang="zh-CN" altLang="en-US" sz="1600" b="1"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2" name="标题 1"/>
          <p:cNvSpPr>
            <a:spLocks noGrp="1"/>
          </p:cNvSpPr>
          <p:nvPr>
            <p:ph type="title"/>
          </p:nvPr>
        </p:nvSpPr>
        <p:spPr/>
        <p:txBody>
          <a:bodyPr/>
          <a:lstStyle/>
          <a:p>
            <a:r>
              <a:rPr lang="zh-CN" altLang="en-US" dirty="0" smtClean="0"/>
              <a:t>（二）主要任务</a:t>
            </a:r>
            <a:endParaRPr lang="zh-CN" altLang="en-US" dirty="0"/>
          </a:p>
        </p:txBody>
      </p:sp>
      <p:sp>
        <p:nvSpPr>
          <p:cNvPr id="4" name="圆角矩形 3"/>
          <p:cNvSpPr/>
          <p:nvPr/>
        </p:nvSpPr>
        <p:spPr bwMode="auto">
          <a:xfrm>
            <a:off x="895061" y="1700808"/>
            <a:ext cx="1800200" cy="1008112"/>
          </a:xfrm>
          <a:prstGeom prst="roundRect">
            <a:avLst/>
          </a:prstGeom>
          <a:solidFill>
            <a:srgbClr val="6F9600"/>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r>
              <a:rPr lang="zh-CN" altLang="zh-CN" sz="2400" b="1" dirty="0">
                <a:solidFill>
                  <a:schemeClr val="bg1"/>
                </a:solidFill>
                <a:latin typeface="微软雅黑" pitchFamily="34" charset="-122"/>
                <a:ea typeface="微软雅黑" pitchFamily="34" charset="-122"/>
              </a:rPr>
              <a:t>长期</a:t>
            </a:r>
            <a:r>
              <a:rPr lang="zh-CN" altLang="zh-CN" sz="2400" b="1" dirty="0" smtClean="0">
                <a:solidFill>
                  <a:schemeClr val="bg1"/>
                </a:solidFill>
                <a:latin typeface="微软雅黑" pitchFamily="34" charset="-122"/>
                <a:ea typeface="微软雅黑" pitchFamily="34" charset="-122"/>
              </a:rPr>
              <a:t>持续</a:t>
            </a:r>
            <a:endParaRPr lang="en-US" altLang="zh-CN" sz="2400" b="1" dirty="0" smtClean="0">
              <a:solidFill>
                <a:schemeClr val="bg1"/>
              </a:solidFill>
              <a:latin typeface="微软雅黑" pitchFamily="34" charset="-122"/>
              <a:ea typeface="微软雅黑" pitchFamily="34" charset="-122"/>
            </a:endParaRPr>
          </a:p>
          <a:p>
            <a:r>
              <a:rPr lang="zh-CN" altLang="zh-CN" sz="2400" b="1" dirty="0" smtClean="0">
                <a:solidFill>
                  <a:schemeClr val="bg1"/>
                </a:solidFill>
                <a:latin typeface="微软雅黑" pitchFamily="34" charset="-122"/>
                <a:ea typeface="微软雅黑" pitchFamily="34" charset="-122"/>
              </a:rPr>
              <a:t>科研</a:t>
            </a:r>
            <a:r>
              <a:rPr lang="zh-CN" altLang="zh-CN" sz="2400" b="1" dirty="0">
                <a:solidFill>
                  <a:schemeClr val="bg1"/>
                </a:solidFill>
                <a:latin typeface="微软雅黑" pitchFamily="34" charset="-122"/>
                <a:ea typeface="微软雅黑" pitchFamily="34" charset="-122"/>
              </a:rPr>
              <a:t>攻关</a:t>
            </a:r>
            <a:endParaRPr kumimoji="0" lang="zh-CN" altLang="en-US" sz="2400" b="1"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5" name="圆角矩形 4"/>
          <p:cNvSpPr/>
          <p:nvPr/>
        </p:nvSpPr>
        <p:spPr bwMode="auto">
          <a:xfrm>
            <a:off x="3631365" y="1700808"/>
            <a:ext cx="1800200" cy="1008112"/>
          </a:xfrm>
          <a:prstGeom prst="roundRect">
            <a:avLst/>
          </a:prstGeom>
          <a:solidFill>
            <a:srgbClr val="6F9600"/>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r>
              <a:rPr kumimoji="0" lang="zh-CN" altLang="en-US" sz="2400" b="1" i="0" u="none" strike="noStrike" cap="none" normalizeH="0" baseline="0" dirty="0" smtClean="0">
                <a:ln>
                  <a:noFill/>
                </a:ln>
                <a:solidFill>
                  <a:schemeClr val="bg1"/>
                </a:solidFill>
                <a:effectLst/>
                <a:latin typeface="微软雅黑" pitchFamily="34" charset="-122"/>
                <a:ea typeface="微软雅黑" pitchFamily="34" charset="-122"/>
              </a:rPr>
              <a:t>建设完善</a:t>
            </a:r>
            <a:endParaRPr kumimoji="0" lang="en-US" altLang="zh-CN" sz="2400" b="1" i="0" u="none" strike="noStrike" cap="none" normalizeH="0" baseline="0" dirty="0" smtClean="0">
              <a:ln>
                <a:noFill/>
              </a:ln>
              <a:solidFill>
                <a:schemeClr val="bg1"/>
              </a:solidFill>
              <a:effectLst/>
              <a:latin typeface="微软雅黑" pitchFamily="34" charset="-122"/>
              <a:ea typeface="微软雅黑" pitchFamily="34" charset="-122"/>
            </a:endParaRPr>
          </a:p>
          <a:p>
            <a:r>
              <a:rPr kumimoji="0" lang="zh-CN" altLang="en-US" sz="2400" b="1" i="0" u="none" strike="noStrike" cap="none" normalizeH="0" baseline="0" dirty="0" smtClean="0">
                <a:ln>
                  <a:noFill/>
                </a:ln>
                <a:solidFill>
                  <a:schemeClr val="bg1"/>
                </a:solidFill>
                <a:effectLst/>
                <a:latin typeface="微软雅黑" pitchFamily="34" charset="-122"/>
                <a:ea typeface="微软雅黑" pitchFamily="34" charset="-122"/>
              </a:rPr>
              <a:t>科研条件</a:t>
            </a:r>
          </a:p>
        </p:txBody>
      </p:sp>
      <p:sp>
        <p:nvSpPr>
          <p:cNvPr id="6" name="圆角矩形 5"/>
          <p:cNvSpPr/>
          <p:nvPr/>
        </p:nvSpPr>
        <p:spPr bwMode="auto">
          <a:xfrm>
            <a:off x="6367669" y="1700808"/>
            <a:ext cx="1800200" cy="1008112"/>
          </a:xfrm>
          <a:prstGeom prst="roundRect">
            <a:avLst/>
          </a:prstGeom>
          <a:solidFill>
            <a:srgbClr val="6F9600"/>
          </a:solidFill>
          <a:ln w="76200" cap="flat" cmpd="sng" algn="ctr">
            <a:noFill/>
            <a:prstDash val="solid"/>
            <a:round/>
            <a:headEnd type="none" w="med" len="med"/>
            <a:tailEnd type="none" w="med" len="med"/>
          </a:ln>
          <a:effectLst>
            <a:outerShdw blurRad="50800" dist="38100" dir="2700000" algn="tl" rotWithShape="0">
              <a:prstClr val="black">
                <a:alpha val="40000"/>
              </a:prstClr>
            </a:outerShdw>
          </a:effectLst>
        </p:spPr>
        <p:txBody>
          <a:bodyPr vert="horz" wrap="none" lIns="91440" tIns="45720" rIns="91440" bIns="45720" numCol="1" rtlCol="0" anchor="ctr" anchorCtr="0" compatLnSpc="1">
            <a:prstTxWarp prst="textNoShape">
              <a:avLst/>
            </a:prstTxWarp>
          </a:bodyPr>
          <a:lstStyle/>
          <a:p>
            <a:r>
              <a:rPr kumimoji="0" lang="zh-CN" altLang="en-US" sz="2400" b="1" i="0" u="none" strike="noStrike" cap="none" normalizeH="0" baseline="0" dirty="0" smtClean="0">
                <a:ln>
                  <a:noFill/>
                </a:ln>
                <a:solidFill>
                  <a:schemeClr val="bg1"/>
                </a:solidFill>
                <a:effectLst/>
                <a:latin typeface="微软雅黑" pitchFamily="34" charset="-122"/>
                <a:ea typeface="微软雅黑" pitchFamily="34" charset="-122"/>
              </a:rPr>
              <a:t>拓展国际</a:t>
            </a:r>
            <a:endParaRPr kumimoji="0" lang="en-US" altLang="zh-CN" sz="2400" b="1" i="0" u="none" strike="noStrike" cap="none" normalizeH="0" baseline="0" dirty="0" smtClean="0">
              <a:ln>
                <a:noFill/>
              </a:ln>
              <a:solidFill>
                <a:schemeClr val="bg1"/>
              </a:solidFill>
              <a:effectLst/>
              <a:latin typeface="微软雅黑" pitchFamily="34" charset="-122"/>
              <a:ea typeface="微软雅黑" pitchFamily="34" charset="-122"/>
            </a:endParaRPr>
          </a:p>
          <a:p>
            <a:r>
              <a:rPr kumimoji="0" lang="zh-CN" altLang="en-US" sz="2400" b="1" i="0" u="none" strike="noStrike" cap="none" normalizeH="0" baseline="0" dirty="0" smtClean="0">
                <a:ln>
                  <a:noFill/>
                </a:ln>
                <a:solidFill>
                  <a:schemeClr val="bg1"/>
                </a:solidFill>
                <a:effectLst/>
                <a:latin typeface="微软雅黑" pitchFamily="34" charset="-122"/>
                <a:ea typeface="微软雅黑" pitchFamily="34" charset="-122"/>
              </a:rPr>
              <a:t>合作空间</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971600" y="2060848"/>
            <a:ext cx="2232248" cy="648072"/>
          </a:xfrm>
          <a:prstGeom prst="roundRect">
            <a:avLst/>
          </a:prstGeom>
          <a:solidFill>
            <a:srgbClr val="6F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软雅黑" pitchFamily="34" charset="-122"/>
                <a:ea typeface="微软雅黑" pitchFamily="34" charset="-122"/>
              </a:rPr>
              <a:t>1026</a:t>
            </a:r>
            <a:r>
              <a:rPr lang="zh-CN" altLang="en-US" sz="2200" b="1" dirty="0" smtClean="0">
                <a:latin typeface="微软雅黑" pitchFamily="34" charset="-122"/>
                <a:ea typeface="微软雅黑" pitchFamily="34" charset="-122"/>
              </a:rPr>
              <a:t>个课题组</a:t>
            </a:r>
            <a:endParaRPr lang="zh-CN" altLang="en-US" sz="2200" b="1" dirty="0">
              <a:latin typeface="微软雅黑" pitchFamily="34" charset="-122"/>
              <a:ea typeface="微软雅黑" pitchFamily="34" charset="-122"/>
            </a:endParaRPr>
          </a:p>
        </p:txBody>
      </p:sp>
      <p:sp>
        <p:nvSpPr>
          <p:cNvPr id="10" name="圆角矩形 9"/>
          <p:cNvSpPr/>
          <p:nvPr/>
        </p:nvSpPr>
        <p:spPr>
          <a:xfrm>
            <a:off x="4932040" y="1700808"/>
            <a:ext cx="2304256" cy="1368152"/>
          </a:xfrm>
          <a:prstGeom prst="roundRect">
            <a:avLst/>
          </a:prstGeom>
          <a:solidFill>
            <a:srgbClr val="6F9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200" b="1" dirty="0" smtClean="0">
                <a:latin typeface="微软雅黑" pitchFamily="34" charset="-122"/>
                <a:ea typeface="微软雅黑" pitchFamily="34" charset="-122"/>
              </a:rPr>
              <a:t>32</a:t>
            </a:r>
            <a:r>
              <a:rPr lang="zh-CN" altLang="en-US" sz="2200" b="1" dirty="0" smtClean="0">
                <a:latin typeface="微软雅黑" pitchFamily="34" charset="-122"/>
                <a:ea typeface="微软雅黑" pitchFamily="34" charset="-122"/>
              </a:rPr>
              <a:t>个研究所</a:t>
            </a:r>
            <a:endParaRPr lang="en-US" altLang="zh-CN" sz="2200" b="1" dirty="0" smtClean="0">
              <a:latin typeface="微软雅黑" pitchFamily="34" charset="-122"/>
              <a:ea typeface="微软雅黑" pitchFamily="34" charset="-122"/>
            </a:endParaRPr>
          </a:p>
          <a:p>
            <a:pPr algn="ctr"/>
            <a:r>
              <a:rPr lang="en-US" altLang="zh-CN" sz="2200" b="1" dirty="0" smtClean="0">
                <a:latin typeface="微软雅黑" pitchFamily="34" charset="-122"/>
                <a:ea typeface="微软雅黑" pitchFamily="34" charset="-122"/>
              </a:rPr>
              <a:t>315</a:t>
            </a:r>
            <a:r>
              <a:rPr lang="zh-CN" altLang="en-US" sz="2200" b="1" dirty="0" smtClean="0">
                <a:latin typeface="微软雅黑" pitchFamily="34" charset="-122"/>
                <a:ea typeface="微软雅黑" pitchFamily="34" charset="-122"/>
              </a:rPr>
              <a:t>个科研团队</a:t>
            </a:r>
            <a:endParaRPr lang="en-US" altLang="zh-CN" sz="2200" b="1" dirty="0" smtClean="0">
              <a:latin typeface="微软雅黑" pitchFamily="34" charset="-122"/>
              <a:ea typeface="微软雅黑" pitchFamily="34" charset="-122"/>
            </a:endParaRPr>
          </a:p>
          <a:p>
            <a:pPr algn="ctr"/>
            <a:r>
              <a:rPr lang="en-US" altLang="zh-CN" sz="2200" b="1" dirty="0" smtClean="0">
                <a:latin typeface="微软雅黑" pitchFamily="34" charset="-122"/>
                <a:ea typeface="微软雅黑" pitchFamily="34" charset="-122"/>
              </a:rPr>
              <a:t>738</a:t>
            </a:r>
            <a:r>
              <a:rPr lang="zh-CN" altLang="en-US" sz="2200" b="1" dirty="0" smtClean="0">
                <a:latin typeface="微软雅黑" pitchFamily="34" charset="-122"/>
                <a:ea typeface="微软雅黑" pitchFamily="34" charset="-122"/>
              </a:rPr>
              <a:t>个科研选题</a:t>
            </a:r>
            <a:endParaRPr lang="zh-CN" altLang="en-US" sz="2200" b="1" dirty="0">
              <a:latin typeface="微软雅黑" pitchFamily="34" charset="-122"/>
              <a:ea typeface="微软雅黑" pitchFamily="34" charset="-122"/>
            </a:endParaRPr>
          </a:p>
        </p:txBody>
      </p:sp>
      <p:cxnSp>
        <p:nvCxnSpPr>
          <p:cNvPr id="12" name="直接箭头连接符 11"/>
          <p:cNvCxnSpPr>
            <a:stCxn id="8" idx="3"/>
            <a:endCxn id="10" idx="1"/>
          </p:cNvCxnSpPr>
          <p:nvPr/>
        </p:nvCxnSpPr>
        <p:spPr>
          <a:xfrm>
            <a:off x="3203848" y="2384884"/>
            <a:ext cx="1728192" cy="0"/>
          </a:xfrm>
          <a:prstGeom prst="straightConnector1">
            <a:avLst/>
          </a:prstGeom>
          <a:ln w="25400">
            <a:solidFill>
              <a:srgbClr val="6F960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275856" y="1988840"/>
            <a:ext cx="1440160" cy="369332"/>
          </a:xfrm>
          <a:prstGeom prst="rect">
            <a:avLst/>
          </a:prstGeom>
          <a:noFill/>
        </p:spPr>
        <p:txBody>
          <a:bodyPr wrap="square" rtlCol="0">
            <a:spAutoFit/>
          </a:bodyPr>
          <a:lstStyle/>
          <a:p>
            <a:r>
              <a:rPr lang="zh-CN" altLang="en-US" b="1" dirty="0" smtClean="0"/>
              <a:t>优化整合</a:t>
            </a:r>
            <a:endParaRPr lang="zh-CN" altLang="en-US" b="1" dirty="0"/>
          </a:p>
        </p:txBody>
      </p:sp>
      <p:sp>
        <p:nvSpPr>
          <p:cNvPr id="15" name="等腰三角形 14"/>
          <p:cNvSpPr/>
          <p:nvPr/>
        </p:nvSpPr>
        <p:spPr>
          <a:xfrm>
            <a:off x="1619672" y="3140968"/>
            <a:ext cx="4896544" cy="432048"/>
          </a:xfrm>
          <a:prstGeom prst="triangle">
            <a:avLst>
              <a:gd name="adj" fmla="val 92154"/>
            </a:avLst>
          </a:prstGeom>
          <a:solidFill>
            <a:srgbClr val="D5FF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圆角矩形 15"/>
          <p:cNvSpPr/>
          <p:nvPr/>
        </p:nvSpPr>
        <p:spPr>
          <a:xfrm>
            <a:off x="827584" y="3717032"/>
            <a:ext cx="1512168" cy="2160240"/>
          </a:xfrm>
          <a:prstGeom prst="roundRect">
            <a:avLst/>
          </a:prstGeom>
          <a:noFill/>
          <a:ln w="19050">
            <a:solidFill>
              <a:srgbClr val="6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smtClean="0">
                <a:solidFill>
                  <a:schemeClr val="tx1"/>
                </a:solidFill>
                <a:latin typeface="微软雅黑" pitchFamily="34" charset="-122"/>
                <a:ea typeface="微软雅黑" pitchFamily="34" charset="-122"/>
              </a:rPr>
              <a:t>按  照</a:t>
            </a:r>
            <a:endParaRPr lang="en-US" altLang="zh-CN" b="1" dirty="0" smtClean="0">
              <a:solidFill>
                <a:schemeClr val="tx1"/>
              </a:solidFill>
              <a:latin typeface="微软雅黑" pitchFamily="34" charset="-122"/>
              <a:ea typeface="微软雅黑" pitchFamily="34" charset="-122"/>
            </a:endParaRPr>
          </a:p>
          <a:p>
            <a:pPr algn="l">
              <a:spcBef>
                <a:spcPts val="600"/>
              </a:spcBef>
            </a:pPr>
            <a:r>
              <a:rPr lang="zh-CN" altLang="en-US" sz="1600" dirty="0" smtClean="0">
                <a:solidFill>
                  <a:schemeClr val="tx1"/>
                </a:solidFill>
                <a:latin typeface="微软雅黑" pitchFamily="34" charset="-122"/>
                <a:ea typeface="微软雅黑" pitchFamily="34" charset="-122"/>
              </a:rPr>
              <a:t>①“优、特、精”原则</a:t>
            </a:r>
            <a:endParaRPr lang="en-US" altLang="zh-CN" sz="1600" dirty="0" smtClean="0">
              <a:solidFill>
                <a:schemeClr val="tx1"/>
              </a:solidFill>
              <a:latin typeface="微软雅黑" pitchFamily="34" charset="-122"/>
              <a:ea typeface="微软雅黑" pitchFamily="34" charset="-122"/>
            </a:endParaRPr>
          </a:p>
          <a:p>
            <a:pPr algn="l">
              <a:spcBef>
                <a:spcPts val="600"/>
              </a:spcBef>
            </a:pPr>
            <a:r>
              <a:rPr lang="zh-CN" altLang="en-US" sz="1600" dirty="0" smtClean="0">
                <a:solidFill>
                  <a:schemeClr val="tx1"/>
                </a:solidFill>
                <a:latin typeface="微软雅黑" pitchFamily="34" charset="-122"/>
                <a:ea typeface="微软雅黑" pitchFamily="34" charset="-122"/>
              </a:rPr>
              <a:t>②  三级学科体系</a:t>
            </a:r>
            <a:endParaRPr lang="zh-CN" altLang="en-US" sz="1600" dirty="0">
              <a:solidFill>
                <a:schemeClr val="tx1"/>
              </a:solidFill>
              <a:latin typeface="微软雅黑" pitchFamily="34" charset="-122"/>
              <a:ea typeface="微软雅黑" pitchFamily="34" charset="-122"/>
            </a:endParaRPr>
          </a:p>
        </p:txBody>
      </p:sp>
      <p:sp>
        <p:nvSpPr>
          <p:cNvPr id="17" name="圆角矩形 16"/>
          <p:cNvSpPr/>
          <p:nvPr/>
        </p:nvSpPr>
        <p:spPr>
          <a:xfrm>
            <a:off x="2915816" y="3717032"/>
            <a:ext cx="1512168" cy="2160240"/>
          </a:xfrm>
          <a:prstGeom prst="roundRect">
            <a:avLst/>
          </a:prstGeom>
          <a:noFill/>
          <a:ln w="19050">
            <a:solidFill>
              <a:srgbClr val="6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Bef>
                <a:spcPts val="600"/>
              </a:spcBef>
            </a:pPr>
            <a:r>
              <a:rPr lang="zh-CN" altLang="en-US" sz="1600" b="1" dirty="0" smtClean="0">
                <a:solidFill>
                  <a:schemeClr val="tx1"/>
                </a:solidFill>
                <a:latin typeface="微软雅黑" pitchFamily="34" charset="-122"/>
                <a:ea typeface="微软雅黑" pitchFamily="34" charset="-122"/>
              </a:rPr>
              <a:t>四个环节</a:t>
            </a:r>
            <a:endParaRPr lang="en-US" altLang="zh-CN" sz="1600" b="1" dirty="0" smtClean="0">
              <a:solidFill>
                <a:schemeClr val="tx1"/>
              </a:solidFill>
              <a:latin typeface="微软雅黑" pitchFamily="34" charset="-122"/>
              <a:ea typeface="微软雅黑" pitchFamily="34" charset="-122"/>
            </a:endParaRPr>
          </a:p>
          <a:p>
            <a:pPr algn="l">
              <a:lnSpc>
                <a:spcPts val="2000"/>
              </a:lnSpc>
              <a:spcBef>
                <a:spcPts val="1200"/>
              </a:spcBef>
            </a:pPr>
            <a:r>
              <a:rPr lang="zh-CN" altLang="en-US" sz="1600" dirty="0" smtClean="0">
                <a:solidFill>
                  <a:schemeClr val="tx1"/>
                </a:solidFill>
                <a:latin typeface="微软雅黑" pitchFamily="34" charset="-122"/>
                <a:ea typeface="微软雅黑" pitchFamily="34" charset="-122"/>
              </a:rPr>
              <a:t>①初审</a:t>
            </a:r>
            <a:endParaRPr lang="en-US" altLang="zh-CN" sz="1600" dirty="0" smtClean="0">
              <a:solidFill>
                <a:schemeClr val="tx1"/>
              </a:solidFill>
              <a:latin typeface="微软雅黑" pitchFamily="34" charset="-122"/>
              <a:ea typeface="微软雅黑" pitchFamily="34" charset="-122"/>
            </a:endParaRPr>
          </a:p>
          <a:p>
            <a:pPr algn="l">
              <a:lnSpc>
                <a:spcPts val="2000"/>
              </a:lnSpc>
              <a:spcBef>
                <a:spcPts val="600"/>
              </a:spcBef>
            </a:pPr>
            <a:r>
              <a:rPr lang="zh-CN" altLang="en-US" sz="1600" dirty="0" smtClean="0">
                <a:solidFill>
                  <a:schemeClr val="tx1"/>
                </a:solidFill>
                <a:latin typeface="微软雅黑" pitchFamily="34" charset="-122"/>
                <a:ea typeface="微软雅黑" pitchFamily="34" charset="-122"/>
              </a:rPr>
              <a:t>②专业评审</a:t>
            </a:r>
            <a:endParaRPr lang="en-US" altLang="zh-CN" sz="1600" dirty="0" smtClean="0">
              <a:solidFill>
                <a:schemeClr val="tx1"/>
              </a:solidFill>
              <a:latin typeface="微软雅黑" pitchFamily="34" charset="-122"/>
              <a:ea typeface="微软雅黑" pitchFamily="34" charset="-122"/>
            </a:endParaRPr>
          </a:p>
          <a:p>
            <a:pPr algn="l">
              <a:lnSpc>
                <a:spcPts val="2000"/>
              </a:lnSpc>
              <a:spcBef>
                <a:spcPts val="600"/>
              </a:spcBef>
            </a:pPr>
            <a:r>
              <a:rPr lang="zh-CN" altLang="en-US" sz="1600" dirty="0" smtClean="0">
                <a:solidFill>
                  <a:schemeClr val="tx1"/>
                </a:solidFill>
                <a:latin typeface="微软雅黑" pitchFamily="34" charset="-122"/>
                <a:ea typeface="微软雅黑" pitchFamily="34" charset="-122"/>
              </a:rPr>
              <a:t>③学科审定</a:t>
            </a:r>
            <a:endParaRPr lang="en-US" altLang="zh-CN" sz="1600" dirty="0" smtClean="0">
              <a:solidFill>
                <a:schemeClr val="tx1"/>
              </a:solidFill>
              <a:latin typeface="微软雅黑" pitchFamily="34" charset="-122"/>
              <a:ea typeface="微软雅黑" pitchFamily="34" charset="-122"/>
            </a:endParaRPr>
          </a:p>
          <a:p>
            <a:pPr algn="l">
              <a:lnSpc>
                <a:spcPts val="2000"/>
              </a:lnSpc>
              <a:spcBef>
                <a:spcPts val="600"/>
              </a:spcBef>
            </a:pPr>
            <a:r>
              <a:rPr lang="zh-CN" altLang="en-US" sz="1600" dirty="0" smtClean="0">
                <a:solidFill>
                  <a:schemeClr val="tx1"/>
                </a:solidFill>
                <a:latin typeface="微软雅黑" pitchFamily="34" charset="-122"/>
                <a:ea typeface="微软雅黑" pitchFamily="34" charset="-122"/>
              </a:rPr>
              <a:t>④综合评审</a:t>
            </a:r>
            <a:endParaRPr lang="zh-CN" altLang="en-US" sz="1600" dirty="0">
              <a:solidFill>
                <a:schemeClr val="tx1"/>
              </a:solidFill>
              <a:latin typeface="微软雅黑" pitchFamily="34" charset="-122"/>
              <a:ea typeface="微软雅黑" pitchFamily="34" charset="-122"/>
            </a:endParaRPr>
          </a:p>
        </p:txBody>
      </p:sp>
      <p:sp>
        <p:nvSpPr>
          <p:cNvPr id="18" name="圆角矩形 17"/>
          <p:cNvSpPr/>
          <p:nvPr/>
        </p:nvSpPr>
        <p:spPr>
          <a:xfrm>
            <a:off x="5004048" y="3717032"/>
            <a:ext cx="3312368" cy="2160240"/>
          </a:xfrm>
          <a:prstGeom prst="roundRect">
            <a:avLst/>
          </a:prstGeom>
          <a:noFill/>
          <a:ln w="19050">
            <a:solidFill>
              <a:srgbClr val="6F9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spcBef>
                <a:spcPts val="600"/>
              </a:spcBef>
            </a:pPr>
            <a:r>
              <a:rPr lang="en-US" altLang="zh-CN" sz="1600" b="1" dirty="0" smtClean="0">
                <a:solidFill>
                  <a:schemeClr val="tx1"/>
                </a:solidFill>
                <a:latin typeface="微软雅黑" pitchFamily="34" charset="-122"/>
                <a:ea typeface="微软雅黑" pitchFamily="34" charset="-122"/>
              </a:rPr>
              <a:t>2013.6</a:t>
            </a:r>
            <a:r>
              <a:rPr lang="zh-CN" altLang="en-US" sz="1600" dirty="0" smtClean="0">
                <a:solidFill>
                  <a:schemeClr val="tx1"/>
                </a:solidFill>
                <a:latin typeface="微软雅黑" pitchFamily="34" charset="-122"/>
                <a:ea typeface="微软雅黑" pitchFamily="34" charset="-122"/>
              </a:rPr>
              <a:t>： 第一批</a:t>
            </a:r>
            <a:r>
              <a:rPr lang="en-US" altLang="zh-CN" sz="1600" dirty="0" smtClean="0">
                <a:solidFill>
                  <a:schemeClr val="tx1"/>
                </a:solidFill>
                <a:latin typeface="微软雅黑" pitchFamily="34" charset="-122"/>
                <a:ea typeface="微软雅黑" pitchFamily="34" charset="-122"/>
              </a:rPr>
              <a:t>11</a:t>
            </a:r>
            <a:r>
              <a:rPr lang="zh-CN" altLang="en-US" sz="1600" dirty="0" smtClean="0">
                <a:solidFill>
                  <a:schemeClr val="tx1"/>
                </a:solidFill>
                <a:latin typeface="微软雅黑" pitchFamily="34" charset="-122"/>
                <a:ea typeface="微软雅黑" pitchFamily="34" charset="-122"/>
              </a:rPr>
              <a:t>个试点所，</a:t>
            </a:r>
            <a:endParaRPr lang="en-US" altLang="zh-CN" sz="1600" dirty="0" smtClean="0">
              <a:solidFill>
                <a:schemeClr val="tx1"/>
              </a:solidFill>
              <a:latin typeface="微软雅黑" pitchFamily="34" charset="-122"/>
              <a:ea typeface="微软雅黑" pitchFamily="34" charset="-122"/>
            </a:endParaRPr>
          </a:p>
          <a:p>
            <a:pPr>
              <a:spcBef>
                <a:spcPts val="600"/>
              </a:spcBef>
            </a:pPr>
            <a:r>
              <a:rPr lang="en-US" altLang="zh-CN" sz="1600" dirty="0" smtClean="0">
                <a:solidFill>
                  <a:schemeClr val="tx1"/>
                </a:solidFill>
                <a:latin typeface="微软雅黑" pitchFamily="34" charset="-122"/>
                <a:ea typeface="微软雅黑" pitchFamily="34" charset="-122"/>
              </a:rPr>
              <a:t>        112</a:t>
            </a:r>
            <a:r>
              <a:rPr lang="zh-CN" altLang="en-US" sz="1600" dirty="0" smtClean="0">
                <a:solidFill>
                  <a:schemeClr val="tx1"/>
                </a:solidFill>
                <a:latin typeface="微软雅黑" pitchFamily="34" charset="-122"/>
                <a:ea typeface="微软雅黑" pitchFamily="34" charset="-122"/>
              </a:rPr>
              <a:t>个科研团队</a:t>
            </a:r>
            <a:endParaRPr lang="en-US" altLang="zh-CN" sz="1600" dirty="0">
              <a:solidFill>
                <a:schemeClr val="tx1"/>
              </a:solidFill>
              <a:latin typeface="微软雅黑" pitchFamily="34" charset="-122"/>
              <a:ea typeface="微软雅黑" pitchFamily="34" charset="-122"/>
            </a:endParaRPr>
          </a:p>
          <a:p>
            <a:pPr>
              <a:spcBef>
                <a:spcPts val="600"/>
              </a:spcBef>
            </a:pPr>
            <a:r>
              <a:rPr lang="en-US" altLang="zh-CN" sz="1600" b="1" dirty="0" smtClean="0">
                <a:solidFill>
                  <a:schemeClr val="tx1"/>
                </a:solidFill>
                <a:latin typeface="微软雅黑" pitchFamily="34" charset="-122"/>
                <a:ea typeface="微软雅黑" pitchFamily="34" charset="-122"/>
              </a:rPr>
              <a:t>2013.10</a:t>
            </a:r>
            <a:r>
              <a:rPr lang="zh-CN" altLang="en-US" sz="1600" dirty="0" smtClean="0">
                <a:solidFill>
                  <a:schemeClr val="tx1"/>
                </a:solidFill>
                <a:latin typeface="微软雅黑" pitchFamily="34" charset="-122"/>
                <a:ea typeface="微软雅黑" pitchFamily="34" charset="-122"/>
              </a:rPr>
              <a:t>：第二批</a:t>
            </a:r>
            <a:r>
              <a:rPr lang="en-US" altLang="zh-CN" sz="1600" dirty="0" smtClean="0">
                <a:solidFill>
                  <a:schemeClr val="tx1"/>
                </a:solidFill>
                <a:latin typeface="微软雅黑" pitchFamily="34" charset="-122"/>
                <a:ea typeface="微软雅黑" pitchFamily="34" charset="-122"/>
              </a:rPr>
              <a:t>11</a:t>
            </a:r>
            <a:r>
              <a:rPr lang="zh-CN" altLang="en-US" sz="1600" dirty="0" smtClean="0">
                <a:solidFill>
                  <a:schemeClr val="tx1"/>
                </a:solidFill>
                <a:latin typeface="微软雅黑" pitchFamily="34" charset="-122"/>
                <a:ea typeface="微软雅黑" pitchFamily="34" charset="-122"/>
              </a:rPr>
              <a:t>个试点所</a:t>
            </a:r>
            <a:endParaRPr lang="en-US" altLang="zh-CN" sz="1600" dirty="0" smtClean="0">
              <a:solidFill>
                <a:schemeClr val="tx1"/>
              </a:solidFill>
              <a:latin typeface="微软雅黑" pitchFamily="34" charset="-122"/>
              <a:ea typeface="微软雅黑" pitchFamily="34" charset="-122"/>
            </a:endParaRPr>
          </a:p>
          <a:p>
            <a:pPr>
              <a:spcBef>
                <a:spcPts val="600"/>
              </a:spcBef>
            </a:pPr>
            <a:r>
              <a:rPr lang="en-US" altLang="zh-CN" sz="1600" dirty="0" smtClean="0">
                <a:solidFill>
                  <a:schemeClr val="tx1"/>
                </a:solidFill>
                <a:latin typeface="微软雅黑" pitchFamily="34" charset="-122"/>
                <a:ea typeface="微软雅黑" pitchFamily="34" charset="-122"/>
              </a:rPr>
              <a:t>           81</a:t>
            </a:r>
            <a:r>
              <a:rPr lang="zh-CN" altLang="en-US" sz="1600" dirty="0" smtClean="0">
                <a:solidFill>
                  <a:schemeClr val="tx1"/>
                </a:solidFill>
                <a:latin typeface="微软雅黑" pitchFamily="34" charset="-122"/>
                <a:ea typeface="微软雅黑" pitchFamily="34" charset="-122"/>
              </a:rPr>
              <a:t>个科研团队</a:t>
            </a:r>
            <a:endParaRPr lang="en-US" altLang="zh-CN" sz="1600" dirty="0" smtClean="0">
              <a:solidFill>
                <a:schemeClr val="tx1"/>
              </a:solidFill>
              <a:latin typeface="微软雅黑" pitchFamily="34" charset="-122"/>
              <a:ea typeface="微软雅黑" pitchFamily="34" charset="-122"/>
            </a:endParaRPr>
          </a:p>
          <a:p>
            <a:pPr>
              <a:spcBef>
                <a:spcPts val="600"/>
              </a:spcBef>
            </a:pPr>
            <a:r>
              <a:rPr lang="en-US" altLang="zh-CN" sz="1600" b="1" dirty="0" smtClean="0">
                <a:solidFill>
                  <a:schemeClr val="tx1"/>
                </a:solidFill>
                <a:latin typeface="微软雅黑" pitchFamily="34" charset="-122"/>
                <a:ea typeface="微软雅黑" pitchFamily="34" charset="-122"/>
              </a:rPr>
              <a:t>2014.10</a:t>
            </a:r>
            <a:r>
              <a:rPr lang="zh-CN" altLang="en-US" sz="1600" dirty="0" smtClean="0">
                <a:solidFill>
                  <a:schemeClr val="tx1"/>
                </a:solidFill>
                <a:latin typeface="微软雅黑" pitchFamily="34" charset="-122"/>
                <a:ea typeface="微软雅黑" pitchFamily="34" charset="-122"/>
              </a:rPr>
              <a:t>：第三批</a:t>
            </a:r>
            <a:r>
              <a:rPr lang="en-US" altLang="zh-CN" sz="1600" dirty="0" smtClean="0">
                <a:solidFill>
                  <a:schemeClr val="tx1"/>
                </a:solidFill>
                <a:latin typeface="微软雅黑" pitchFamily="34" charset="-122"/>
                <a:ea typeface="微软雅黑" pitchFamily="34" charset="-122"/>
              </a:rPr>
              <a:t>10</a:t>
            </a:r>
            <a:r>
              <a:rPr lang="zh-CN" altLang="en-US" sz="1600" dirty="0" smtClean="0">
                <a:solidFill>
                  <a:schemeClr val="tx1"/>
                </a:solidFill>
                <a:latin typeface="微软雅黑" pitchFamily="34" charset="-122"/>
                <a:ea typeface="微软雅黑" pitchFamily="34" charset="-122"/>
              </a:rPr>
              <a:t>个试点所</a:t>
            </a:r>
            <a:endParaRPr lang="en-US" altLang="zh-CN" sz="1600" dirty="0" smtClean="0">
              <a:solidFill>
                <a:schemeClr val="tx1"/>
              </a:solidFill>
              <a:latin typeface="微软雅黑" pitchFamily="34" charset="-122"/>
              <a:ea typeface="微软雅黑" pitchFamily="34" charset="-122"/>
            </a:endParaRPr>
          </a:p>
          <a:p>
            <a:pPr>
              <a:spcBef>
                <a:spcPts val="600"/>
              </a:spcBef>
            </a:pPr>
            <a:r>
              <a:rPr lang="en-US" altLang="zh-CN" sz="1600" dirty="0" smtClean="0">
                <a:solidFill>
                  <a:schemeClr val="tx1"/>
                </a:solidFill>
                <a:latin typeface="微软雅黑" pitchFamily="34" charset="-122"/>
                <a:ea typeface="微软雅黑" pitchFamily="34" charset="-122"/>
              </a:rPr>
              <a:t>            122</a:t>
            </a:r>
            <a:r>
              <a:rPr lang="zh-CN" altLang="en-US" sz="1600" dirty="0" smtClean="0">
                <a:solidFill>
                  <a:schemeClr val="tx1"/>
                </a:solidFill>
                <a:latin typeface="微软雅黑" pitchFamily="34" charset="-122"/>
                <a:ea typeface="微软雅黑" pitchFamily="34" charset="-122"/>
              </a:rPr>
              <a:t>个科研团队</a:t>
            </a:r>
            <a:endParaRPr lang="zh-CN" altLang="en-US" sz="1600" dirty="0">
              <a:solidFill>
                <a:schemeClr val="tx1"/>
              </a:solidFill>
              <a:latin typeface="微软雅黑" pitchFamily="34" charset="-122"/>
              <a:ea typeface="微软雅黑" pitchFamily="34" charset="-122"/>
            </a:endParaRPr>
          </a:p>
        </p:txBody>
      </p:sp>
      <p:sp>
        <p:nvSpPr>
          <p:cNvPr id="19" name="矩形 18"/>
          <p:cNvSpPr/>
          <p:nvPr/>
        </p:nvSpPr>
        <p:spPr>
          <a:xfrm>
            <a:off x="2411760" y="4509120"/>
            <a:ext cx="432047" cy="584775"/>
          </a:xfrm>
          <a:prstGeom prst="rect">
            <a:avLst/>
          </a:prstGeom>
        </p:spPr>
        <p:txBody>
          <a:bodyPr wrap="square">
            <a:spAutoFit/>
          </a:bodyPr>
          <a:lstStyle/>
          <a:p>
            <a:r>
              <a:rPr lang="zh-CN" altLang="en-US" sz="3200" dirty="0" smtClean="0"/>
              <a:t>＋</a:t>
            </a:r>
            <a:endParaRPr lang="zh-CN" altLang="en-US" sz="3200" dirty="0"/>
          </a:p>
        </p:txBody>
      </p:sp>
      <p:sp>
        <p:nvSpPr>
          <p:cNvPr id="22" name="标题 1"/>
          <p:cNvSpPr>
            <a:spLocks noGrp="1"/>
          </p:cNvSpPr>
          <p:nvPr>
            <p:ph type="title"/>
          </p:nvPr>
        </p:nvSpPr>
        <p:spPr>
          <a:xfrm>
            <a:off x="745232" y="404664"/>
            <a:ext cx="7643192" cy="955576"/>
          </a:xfrm>
        </p:spPr>
        <p:txBody>
          <a:bodyPr/>
          <a:lstStyle/>
          <a:p>
            <a:r>
              <a:rPr lang="zh-CN" altLang="en-US" dirty="0" smtClean="0"/>
              <a:t>（三）主要进展</a:t>
            </a:r>
            <a:r>
              <a:rPr lang="en-US" altLang="zh-CN" dirty="0" smtClean="0"/>
              <a:t>——</a:t>
            </a:r>
            <a:r>
              <a:rPr lang="zh-CN" altLang="en-US" dirty="0" smtClean="0"/>
              <a:t>遴选科研团队</a:t>
            </a:r>
            <a:endParaRPr lang="zh-CN" altLang="en-US" dirty="0"/>
          </a:p>
        </p:txBody>
      </p:sp>
      <p:sp>
        <p:nvSpPr>
          <p:cNvPr id="13" name="等腰三角形 12"/>
          <p:cNvSpPr/>
          <p:nvPr/>
        </p:nvSpPr>
        <p:spPr bwMode="auto">
          <a:xfrm rot="5400000">
            <a:off x="4499992" y="4581128"/>
            <a:ext cx="432048" cy="360040"/>
          </a:xfrm>
          <a:prstGeom prst="triangle">
            <a:avLst/>
          </a:prstGeom>
          <a:solidFill>
            <a:srgbClr val="D5FF81"/>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48"/>
          <p:cNvSpPr/>
          <p:nvPr/>
        </p:nvSpPr>
        <p:spPr bwMode="auto">
          <a:xfrm>
            <a:off x="2014708" y="1336870"/>
            <a:ext cx="6912768" cy="5112568"/>
          </a:xfrm>
          <a:prstGeom prst="rect">
            <a:avLst/>
          </a:prstGeom>
          <a:solidFill>
            <a:srgbClr val="FAFFEB"/>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47" name="圆角矩形 46"/>
          <p:cNvSpPr/>
          <p:nvPr/>
        </p:nvSpPr>
        <p:spPr bwMode="auto">
          <a:xfrm>
            <a:off x="286516" y="2272974"/>
            <a:ext cx="1800200" cy="3888432"/>
          </a:xfrm>
          <a:prstGeom prst="roundRect">
            <a:avLst/>
          </a:prstGeom>
          <a:solidFill>
            <a:srgbClr val="6F9600"/>
          </a:solidFill>
          <a:ln w="762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a:lnSpc>
                <a:spcPts val="2800"/>
              </a:lnSpc>
              <a:buFont typeface="Wingdings" pitchFamily="2" charset="2"/>
              <a:buChar char="ü"/>
            </a:pPr>
            <a:r>
              <a:rPr lang="en-US" altLang="zh-CN" b="1" dirty="0" smtClean="0">
                <a:solidFill>
                  <a:schemeClr val="bg1"/>
                </a:solidFill>
                <a:latin typeface="微软雅黑" pitchFamily="34" charset="-122"/>
                <a:ea typeface="微软雅黑" pitchFamily="34" charset="-122"/>
              </a:rPr>
              <a:t> </a:t>
            </a:r>
            <a:r>
              <a:rPr lang="zh-CN" altLang="zh-CN" b="1" dirty="0" smtClean="0">
                <a:solidFill>
                  <a:schemeClr val="bg1"/>
                </a:solidFill>
                <a:latin typeface="微软雅黑" pitchFamily="34" charset="-122"/>
                <a:ea typeface="微软雅黑" pitchFamily="34" charset="-122"/>
              </a:rPr>
              <a:t>围绕国家战略和产业重大需求</a:t>
            </a:r>
            <a:endParaRPr lang="en-US" altLang="zh-CN" b="1" dirty="0" smtClean="0">
              <a:solidFill>
                <a:schemeClr val="bg1"/>
              </a:solidFill>
              <a:latin typeface="微软雅黑" pitchFamily="34" charset="-122"/>
              <a:ea typeface="微软雅黑" pitchFamily="34" charset="-122"/>
            </a:endParaRPr>
          </a:p>
          <a:p>
            <a:pPr algn="l">
              <a:lnSpc>
                <a:spcPts val="2800"/>
              </a:lnSpc>
              <a:buFont typeface="Wingdings" pitchFamily="2" charset="2"/>
              <a:buChar char="ü"/>
            </a:pPr>
            <a:r>
              <a:rPr lang="en-US" altLang="zh-CN" b="1" dirty="0" smtClean="0">
                <a:solidFill>
                  <a:schemeClr val="bg1"/>
                </a:solidFill>
                <a:latin typeface="微软雅黑" pitchFamily="34" charset="-122"/>
                <a:ea typeface="微软雅黑" pitchFamily="34" charset="-122"/>
              </a:rPr>
              <a:t> </a:t>
            </a:r>
            <a:r>
              <a:rPr lang="zh-CN" altLang="zh-CN" b="1" dirty="0" smtClean="0">
                <a:solidFill>
                  <a:schemeClr val="bg1"/>
                </a:solidFill>
                <a:latin typeface="微软雅黑" pitchFamily="34" charset="-122"/>
                <a:ea typeface="微软雅黑" pitchFamily="34" charset="-122"/>
              </a:rPr>
              <a:t>组织跨学科集群、跨学科领域、跨研究所的</a:t>
            </a:r>
            <a:r>
              <a:rPr lang="zh-CN" altLang="en-US" b="1" dirty="0" smtClean="0">
                <a:solidFill>
                  <a:schemeClr val="bg1"/>
                </a:solidFill>
                <a:latin typeface="微软雅黑" pitchFamily="34" charset="-122"/>
                <a:ea typeface="微软雅黑" pitchFamily="34" charset="-122"/>
              </a:rPr>
              <a:t>科研团队开展协同创新</a:t>
            </a:r>
          </a:p>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dirty="0" smtClean="0">
              <a:ln>
                <a:noFill/>
              </a:ln>
              <a:solidFill>
                <a:schemeClr val="tx1"/>
              </a:solidFill>
              <a:effectLst/>
              <a:latin typeface="Arial" charset="0"/>
              <a:cs typeface="Arial" charset="0"/>
            </a:endParaRPr>
          </a:p>
        </p:txBody>
      </p:sp>
      <p:sp>
        <p:nvSpPr>
          <p:cNvPr id="4" name="标题 1"/>
          <p:cNvSpPr>
            <a:spLocks noGrp="1"/>
          </p:cNvSpPr>
          <p:nvPr>
            <p:ph type="title"/>
          </p:nvPr>
        </p:nvSpPr>
        <p:spPr/>
        <p:txBody>
          <a:bodyPr/>
          <a:lstStyle/>
          <a:p>
            <a:r>
              <a:rPr lang="zh-CN" altLang="en-US" dirty="0" smtClean="0"/>
              <a:t>（三）主要进展</a:t>
            </a:r>
            <a:r>
              <a:rPr lang="en-US" altLang="zh-CN" dirty="0" smtClean="0"/>
              <a:t>——</a:t>
            </a:r>
            <a:r>
              <a:rPr lang="zh-CN" altLang="en-US" dirty="0" smtClean="0"/>
              <a:t>开展协同创新</a:t>
            </a:r>
            <a:endParaRPr lang="zh-CN" altLang="en-US" dirty="0"/>
          </a:p>
        </p:txBody>
      </p:sp>
      <p:grpSp>
        <p:nvGrpSpPr>
          <p:cNvPr id="46" name="组合 45"/>
          <p:cNvGrpSpPr/>
          <p:nvPr/>
        </p:nvGrpSpPr>
        <p:grpSpPr>
          <a:xfrm>
            <a:off x="2302740" y="1552894"/>
            <a:ext cx="6339453" cy="4680519"/>
            <a:chOff x="2339752" y="1700808"/>
            <a:chExt cx="6339453" cy="4680519"/>
          </a:xfrm>
        </p:grpSpPr>
        <p:sp>
          <p:nvSpPr>
            <p:cNvPr id="45" name="右箭头 44"/>
            <p:cNvSpPr/>
            <p:nvPr/>
          </p:nvSpPr>
          <p:spPr bwMode="auto">
            <a:xfrm>
              <a:off x="6948264" y="5805264"/>
              <a:ext cx="338336" cy="288032"/>
            </a:xfrm>
            <a:prstGeom prst="rightArrow">
              <a:avLst>
                <a:gd name="adj1" fmla="val 44597"/>
                <a:gd name="adj2" fmla="val 36491"/>
              </a:avLst>
            </a:prstGeom>
            <a:gradFill flip="none" rotWithShape="1">
              <a:gsLst>
                <a:gs pos="0">
                  <a:srgbClr val="6F9600">
                    <a:tint val="66000"/>
                    <a:satMod val="160000"/>
                  </a:srgbClr>
                </a:gs>
                <a:gs pos="50000">
                  <a:srgbClr val="6F9600">
                    <a:tint val="44500"/>
                    <a:satMod val="160000"/>
                  </a:srgbClr>
                </a:gs>
                <a:gs pos="100000">
                  <a:srgbClr val="6F9600">
                    <a:tint val="23500"/>
                    <a:satMod val="160000"/>
                  </a:srgb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44" name="右箭头 43"/>
            <p:cNvSpPr/>
            <p:nvPr/>
          </p:nvSpPr>
          <p:spPr bwMode="auto">
            <a:xfrm>
              <a:off x="3649771" y="5857950"/>
              <a:ext cx="338336" cy="288032"/>
            </a:xfrm>
            <a:prstGeom prst="rightArrow">
              <a:avLst>
                <a:gd name="adj1" fmla="val 44597"/>
                <a:gd name="adj2" fmla="val 36491"/>
              </a:avLst>
            </a:prstGeom>
            <a:gradFill flip="none" rotWithShape="1">
              <a:gsLst>
                <a:gs pos="0">
                  <a:srgbClr val="6F9600">
                    <a:tint val="66000"/>
                    <a:satMod val="160000"/>
                  </a:srgbClr>
                </a:gs>
                <a:gs pos="50000">
                  <a:srgbClr val="6F9600">
                    <a:tint val="44500"/>
                    <a:satMod val="160000"/>
                  </a:srgbClr>
                </a:gs>
                <a:gs pos="100000">
                  <a:srgbClr val="6F9600">
                    <a:tint val="23500"/>
                    <a:satMod val="160000"/>
                  </a:srgb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43" name="右箭头 42"/>
            <p:cNvSpPr/>
            <p:nvPr/>
          </p:nvSpPr>
          <p:spPr bwMode="auto">
            <a:xfrm>
              <a:off x="6948264" y="4581128"/>
              <a:ext cx="338336" cy="288032"/>
            </a:xfrm>
            <a:prstGeom prst="rightArrow">
              <a:avLst>
                <a:gd name="adj1" fmla="val 44597"/>
                <a:gd name="adj2" fmla="val 36491"/>
              </a:avLst>
            </a:prstGeom>
            <a:gradFill flip="none" rotWithShape="1">
              <a:gsLst>
                <a:gs pos="0">
                  <a:srgbClr val="6F9600">
                    <a:tint val="66000"/>
                    <a:satMod val="160000"/>
                  </a:srgbClr>
                </a:gs>
                <a:gs pos="50000">
                  <a:srgbClr val="6F9600">
                    <a:tint val="44500"/>
                    <a:satMod val="160000"/>
                  </a:srgbClr>
                </a:gs>
                <a:gs pos="100000">
                  <a:srgbClr val="6F9600">
                    <a:tint val="23500"/>
                    <a:satMod val="160000"/>
                  </a:srgb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42" name="右箭头 41"/>
            <p:cNvSpPr/>
            <p:nvPr/>
          </p:nvSpPr>
          <p:spPr bwMode="auto">
            <a:xfrm>
              <a:off x="3635896" y="4509120"/>
              <a:ext cx="338336" cy="288032"/>
            </a:xfrm>
            <a:prstGeom prst="rightArrow">
              <a:avLst>
                <a:gd name="adj1" fmla="val 44597"/>
                <a:gd name="adj2" fmla="val 36491"/>
              </a:avLst>
            </a:prstGeom>
            <a:gradFill flip="none" rotWithShape="1">
              <a:gsLst>
                <a:gs pos="0">
                  <a:srgbClr val="6F9600">
                    <a:tint val="66000"/>
                    <a:satMod val="160000"/>
                  </a:srgbClr>
                </a:gs>
                <a:gs pos="50000">
                  <a:srgbClr val="6F9600">
                    <a:tint val="44500"/>
                    <a:satMod val="160000"/>
                  </a:srgbClr>
                </a:gs>
                <a:gs pos="100000">
                  <a:srgbClr val="6F9600">
                    <a:tint val="23500"/>
                    <a:satMod val="160000"/>
                  </a:srgb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40" name="右箭头 39"/>
            <p:cNvSpPr/>
            <p:nvPr/>
          </p:nvSpPr>
          <p:spPr bwMode="auto">
            <a:xfrm>
              <a:off x="3649771" y="2996952"/>
              <a:ext cx="338336" cy="288032"/>
            </a:xfrm>
            <a:prstGeom prst="rightArrow">
              <a:avLst>
                <a:gd name="adj1" fmla="val 44597"/>
                <a:gd name="adj2" fmla="val 36491"/>
              </a:avLst>
            </a:prstGeom>
            <a:gradFill flip="none" rotWithShape="1">
              <a:gsLst>
                <a:gs pos="0">
                  <a:srgbClr val="6F9600">
                    <a:tint val="66000"/>
                    <a:satMod val="160000"/>
                  </a:srgbClr>
                </a:gs>
                <a:gs pos="50000">
                  <a:srgbClr val="6F9600">
                    <a:tint val="44500"/>
                    <a:satMod val="160000"/>
                  </a:srgbClr>
                </a:gs>
                <a:gs pos="100000">
                  <a:srgbClr val="6F9600">
                    <a:tint val="23500"/>
                    <a:satMod val="160000"/>
                  </a:srgb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41" name="右箭头 40"/>
            <p:cNvSpPr/>
            <p:nvPr/>
          </p:nvSpPr>
          <p:spPr bwMode="auto">
            <a:xfrm>
              <a:off x="6956065" y="2954915"/>
              <a:ext cx="338336" cy="288032"/>
            </a:xfrm>
            <a:prstGeom prst="rightArrow">
              <a:avLst>
                <a:gd name="adj1" fmla="val 44597"/>
                <a:gd name="adj2" fmla="val 36491"/>
              </a:avLst>
            </a:prstGeom>
            <a:gradFill flip="none" rotWithShape="1">
              <a:gsLst>
                <a:gs pos="0">
                  <a:srgbClr val="6F9600">
                    <a:tint val="66000"/>
                    <a:satMod val="160000"/>
                  </a:srgbClr>
                </a:gs>
                <a:gs pos="50000">
                  <a:srgbClr val="6F9600">
                    <a:tint val="44500"/>
                    <a:satMod val="160000"/>
                  </a:srgbClr>
                </a:gs>
                <a:gs pos="100000">
                  <a:srgbClr val="6F9600">
                    <a:tint val="23500"/>
                    <a:satMod val="160000"/>
                  </a:srgbClr>
                </a:gs>
              </a:gsLst>
              <a:lin ang="108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zh-CN" altLang="en-US" sz="1800" b="0" i="0" u="none" strike="noStrike" cap="none" normalizeH="0" baseline="0" smtClean="0">
                <a:ln>
                  <a:noFill/>
                </a:ln>
                <a:solidFill>
                  <a:schemeClr val="tx1"/>
                </a:solidFill>
                <a:effectLst/>
                <a:latin typeface="Arial" charset="0"/>
                <a:cs typeface="Arial" charset="0"/>
              </a:endParaRPr>
            </a:p>
          </p:txBody>
        </p:sp>
        <p:sp>
          <p:nvSpPr>
            <p:cNvPr id="27" name="矩形 26"/>
            <p:cNvSpPr/>
            <p:nvPr/>
          </p:nvSpPr>
          <p:spPr bwMode="auto">
            <a:xfrm>
              <a:off x="2483768" y="1700808"/>
              <a:ext cx="1008112" cy="432048"/>
            </a:xfrm>
            <a:prstGeom prst="rect">
              <a:avLst/>
            </a:prstGeom>
            <a:solidFill>
              <a:srgbClr val="6F9600"/>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rPr>
                <a:t>类别</a:t>
              </a:r>
            </a:p>
          </p:txBody>
        </p:sp>
        <p:sp>
          <p:nvSpPr>
            <p:cNvPr id="28" name="矩形 27"/>
            <p:cNvSpPr/>
            <p:nvPr/>
          </p:nvSpPr>
          <p:spPr bwMode="auto">
            <a:xfrm>
              <a:off x="4860032" y="1700808"/>
              <a:ext cx="1008112" cy="432048"/>
            </a:xfrm>
            <a:prstGeom prst="rect">
              <a:avLst/>
            </a:prstGeom>
            <a:solidFill>
              <a:srgbClr val="6F9600"/>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rPr>
                <a:t>内容</a:t>
              </a:r>
            </a:p>
          </p:txBody>
        </p:sp>
        <p:sp>
          <p:nvSpPr>
            <p:cNvPr id="29" name="矩形 28"/>
            <p:cNvSpPr/>
            <p:nvPr/>
          </p:nvSpPr>
          <p:spPr bwMode="auto">
            <a:xfrm>
              <a:off x="7308304" y="1700808"/>
              <a:ext cx="1368152" cy="432048"/>
            </a:xfrm>
            <a:prstGeom prst="rect">
              <a:avLst/>
            </a:prstGeom>
            <a:solidFill>
              <a:srgbClr val="6F9600"/>
            </a:soli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bg1"/>
                  </a:solidFill>
                  <a:effectLst/>
                  <a:latin typeface="微软雅黑" pitchFamily="34" charset="-122"/>
                  <a:ea typeface="微软雅黑" pitchFamily="34" charset="-122"/>
                </a:rPr>
                <a:t>解决的问题</a:t>
              </a:r>
            </a:p>
          </p:txBody>
        </p:sp>
        <p:sp>
          <p:nvSpPr>
            <p:cNvPr id="30" name="圆角矩形 29"/>
            <p:cNvSpPr/>
            <p:nvPr/>
          </p:nvSpPr>
          <p:spPr bwMode="auto">
            <a:xfrm>
              <a:off x="2339752" y="2636912"/>
              <a:ext cx="1296144" cy="1008112"/>
            </a:xfrm>
            <a:prstGeom prst="roundRect">
              <a:avLst/>
            </a:prstGeom>
            <a:noFill/>
            <a:ln w="19050" cap="flat" cmpd="sng" algn="ctr">
              <a:solidFill>
                <a:srgbClr val="6F96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rPr>
                <a:t>区域发展类</a:t>
              </a:r>
            </a:p>
          </p:txBody>
        </p:sp>
        <p:sp>
          <p:nvSpPr>
            <p:cNvPr id="31" name="圆角矩形 30"/>
            <p:cNvSpPr/>
            <p:nvPr/>
          </p:nvSpPr>
          <p:spPr bwMode="auto">
            <a:xfrm>
              <a:off x="2339752" y="4149080"/>
              <a:ext cx="1296144" cy="1008112"/>
            </a:xfrm>
            <a:prstGeom prst="roundRect">
              <a:avLst/>
            </a:prstGeom>
            <a:noFill/>
            <a:ln w="19050" cap="flat" cmpd="sng" algn="ctr">
              <a:solidFill>
                <a:srgbClr val="6F96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rPr>
                <a:t>产业支撑类</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32" name="圆角矩形 31"/>
            <p:cNvSpPr/>
            <p:nvPr/>
          </p:nvSpPr>
          <p:spPr bwMode="auto">
            <a:xfrm>
              <a:off x="2351845" y="5698276"/>
              <a:ext cx="1296144" cy="576064"/>
            </a:xfrm>
            <a:prstGeom prst="roundRect">
              <a:avLst/>
            </a:prstGeom>
            <a:noFill/>
            <a:ln w="19050" cap="flat" cmpd="sng" algn="ctr">
              <a:solidFill>
                <a:srgbClr val="6F9600"/>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b="1" dirty="0" smtClean="0">
                  <a:latin typeface="微软雅黑" pitchFamily="34" charset="-122"/>
                  <a:ea typeface="微软雅黑" pitchFamily="34" charset="-122"/>
                </a:rPr>
                <a:t>应用基础</a:t>
              </a:r>
              <a:r>
                <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rPr>
                <a:t>类</a:t>
              </a:r>
              <a:endParaRPr kumimoji="0" lang="zh-CN" altLang="en-US" sz="1800" b="1" i="0" u="none" strike="noStrike" cap="none" normalizeH="0" baseline="0" dirty="0" smtClean="0">
                <a:ln>
                  <a:noFill/>
                </a:ln>
                <a:solidFill>
                  <a:schemeClr val="tx1"/>
                </a:solidFill>
                <a:effectLst/>
                <a:latin typeface="微软雅黑" pitchFamily="34" charset="-122"/>
                <a:ea typeface="微软雅黑" pitchFamily="34" charset="-122"/>
              </a:endParaRPr>
            </a:p>
          </p:txBody>
        </p:sp>
        <p:sp>
          <p:nvSpPr>
            <p:cNvPr id="33" name="圆角矩形 32"/>
            <p:cNvSpPr/>
            <p:nvPr/>
          </p:nvSpPr>
          <p:spPr bwMode="auto">
            <a:xfrm>
              <a:off x="3995936" y="2276872"/>
              <a:ext cx="2952328" cy="1584176"/>
            </a:xfrm>
            <a:prstGeom prst="roundRect">
              <a:avLst/>
            </a:prstGeom>
            <a:noFill/>
            <a:ln w="19050" cap="flat" cmpd="sng" algn="ctr">
              <a:solidFill>
                <a:srgbClr val="6F9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indent="-342900" algn="l">
                <a:spcBef>
                  <a:spcPts val="600"/>
                </a:spcBef>
                <a:buFont typeface="+mj-ea"/>
                <a:buAutoNum type="circleNumDbPlain"/>
              </a:pPr>
              <a:r>
                <a:rPr kumimoji="0" lang="zh-CN" altLang="en-US" sz="1600" b="1" i="0" u="none" strike="noStrike" cap="none" normalizeH="0" baseline="0" dirty="0" smtClean="0">
                  <a:ln>
                    <a:noFill/>
                  </a:ln>
                  <a:solidFill>
                    <a:schemeClr val="tx1"/>
                  </a:solidFill>
                  <a:effectLst/>
                  <a:latin typeface="宋体" pitchFamily="2" charset="-122"/>
                  <a:ea typeface="宋体" pitchFamily="2" charset="-122"/>
                </a:rPr>
                <a:t>东北</a:t>
              </a:r>
              <a:r>
                <a:rPr lang="zh-CN" altLang="zh-CN" sz="1600" b="1" dirty="0" smtClean="0">
                  <a:latin typeface="宋体" pitchFamily="2" charset="-122"/>
                  <a:ea typeface="宋体" pitchFamily="2" charset="-122"/>
                </a:rPr>
                <a:t>黑土地保护</a:t>
              </a:r>
              <a:endParaRPr lang="en-US" altLang="zh-CN" sz="1600" b="1" dirty="0" smtClean="0">
                <a:latin typeface="宋体" pitchFamily="2" charset="-122"/>
                <a:ea typeface="宋体" pitchFamily="2" charset="-122"/>
              </a:endParaRPr>
            </a:p>
            <a:p>
              <a:pPr marL="342900" indent="-342900" algn="l">
                <a:buFont typeface="+mj-ea"/>
                <a:buAutoNum type="circleNumDbPlain"/>
              </a:pPr>
              <a:r>
                <a:rPr lang="zh-CN" altLang="zh-CN" sz="1600" b="1" dirty="0" smtClean="0">
                  <a:latin typeface="宋体" pitchFamily="2" charset="-122"/>
                  <a:ea typeface="宋体" pitchFamily="2" charset="-122"/>
                </a:rPr>
                <a:t>华北地区地下水资源高效利用</a:t>
              </a:r>
              <a:endParaRPr lang="en-US" altLang="zh-CN" sz="1600" b="1" dirty="0" smtClean="0">
                <a:latin typeface="宋体" pitchFamily="2" charset="-122"/>
                <a:ea typeface="宋体" pitchFamily="2" charset="-122"/>
              </a:endParaRPr>
            </a:p>
            <a:p>
              <a:pPr marL="342900" indent="-342900" algn="l">
                <a:buFont typeface="+mj-ea"/>
                <a:buAutoNum type="circleNumDbPlain"/>
              </a:pPr>
              <a:r>
                <a:rPr lang="zh-CN" altLang="zh-CN" sz="1600" b="1" kern="0" dirty="0" smtClean="0">
                  <a:latin typeface="宋体" pitchFamily="2" charset="-122"/>
                  <a:ea typeface="宋体" pitchFamily="2" charset="-122"/>
                </a:rPr>
                <a:t>南方稻米重金属污染综合防</a:t>
              </a:r>
              <a:r>
                <a:rPr lang="zh-CN" altLang="en-US" sz="1600" b="1" kern="0" dirty="0" smtClean="0">
                  <a:latin typeface="宋体" pitchFamily="2" charset="-122"/>
                  <a:ea typeface="宋体" pitchFamily="2" charset="-122"/>
                </a:rPr>
                <a:t>控</a:t>
              </a:r>
              <a:endParaRPr lang="en-US" altLang="zh-CN" sz="1600" b="1" kern="0" dirty="0" smtClean="0">
                <a:latin typeface="宋体" pitchFamily="2" charset="-122"/>
                <a:ea typeface="宋体" pitchFamily="2" charset="-122"/>
              </a:endParaRPr>
            </a:p>
            <a:p>
              <a:pPr marL="273050" indent="-273050" algn="l"/>
              <a:r>
                <a:rPr kumimoji="0" lang="en-US" altLang="zh-CN" sz="1600" b="1" i="0" u="none" strike="noStrike" kern="0" cap="none" normalizeH="0" baseline="0" dirty="0" smtClean="0">
                  <a:ln>
                    <a:noFill/>
                  </a:ln>
                  <a:solidFill>
                    <a:schemeClr val="tx1"/>
                  </a:solidFill>
                  <a:effectLst/>
                  <a:latin typeface="宋体" pitchFamily="2" charset="-122"/>
                  <a:ea typeface="宋体" pitchFamily="2" charset="-122"/>
                </a:rPr>
                <a:t> </a:t>
              </a:r>
              <a:r>
                <a:rPr kumimoji="0" lang="en-US" altLang="zh-CN" sz="1600" b="1" i="0" u="none" strike="noStrike" kern="0" cap="none" normalizeH="0" dirty="0" smtClean="0">
                  <a:ln>
                    <a:noFill/>
                  </a:ln>
                  <a:solidFill>
                    <a:schemeClr val="tx1"/>
                  </a:solidFill>
                  <a:effectLst/>
                  <a:latin typeface="宋体" pitchFamily="2" charset="-122"/>
                  <a:ea typeface="宋体" pitchFamily="2" charset="-122"/>
                </a:rPr>
                <a:t>   </a:t>
              </a:r>
              <a:r>
                <a:rPr kumimoji="0" lang="en-US" altLang="zh-CN" sz="1600" b="1" i="0" u="none" strike="noStrike" kern="0" cap="none" normalizeH="0" baseline="0" dirty="0" smtClean="0">
                  <a:ln>
                    <a:noFill/>
                  </a:ln>
                  <a:solidFill>
                    <a:schemeClr val="tx1"/>
                  </a:solidFill>
                  <a:effectLst/>
                  <a:latin typeface="宋体" pitchFamily="2" charset="-122"/>
                  <a:ea typeface="宋体" pitchFamily="2" charset="-122"/>
                </a:rPr>
                <a:t>……</a:t>
              </a:r>
              <a:endParaRPr kumimoji="0" lang="zh-CN" altLang="en-US" sz="1600" b="1" i="0" u="none" strike="noStrike" cap="none" normalizeH="0" baseline="0" dirty="0" smtClean="0">
                <a:ln>
                  <a:noFill/>
                </a:ln>
                <a:solidFill>
                  <a:schemeClr val="tx1"/>
                </a:solidFill>
                <a:effectLst/>
                <a:latin typeface="宋体" pitchFamily="2" charset="-122"/>
                <a:ea typeface="宋体" pitchFamily="2" charset="-122"/>
              </a:endParaRPr>
            </a:p>
          </p:txBody>
        </p:sp>
        <p:sp>
          <p:nvSpPr>
            <p:cNvPr id="35" name="圆角矩形 34"/>
            <p:cNvSpPr/>
            <p:nvPr/>
          </p:nvSpPr>
          <p:spPr bwMode="auto">
            <a:xfrm>
              <a:off x="7296245" y="2274723"/>
              <a:ext cx="1368152" cy="1584176"/>
            </a:xfrm>
            <a:prstGeom prst="roundRect">
              <a:avLst/>
            </a:prstGeom>
            <a:noFill/>
            <a:ln w="19050" cap="flat" cmpd="sng" algn="ctr">
              <a:solidFill>
                <a:srgbClr val="6F9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a:r>
                <a:rPr lang="zh-CN" altLang="zh-CN" b="1" dirty="0" smtClean="0">
                  <a:latin typeface="宋体" pitchFamily="2" charset="-122"/>
                  <a:ea typeface="宋体" pitchFamily="2" charset="-122"/>
                </a:rPr>
                <a:t>制约区域农业持续发展</a:t>
              </a:r>
              <a:r>
                <a:rPr lang="zh-CN" altLang="en-US" b="1" dirty="0" smtClean="0">
                  <a:latin typeface="宋体" pitchFamily="2" charset="-122"/>
                  <a:ea typeface="宋体" pitchFamily="2" charset="-122"/>
                </a:rPr>
                <a:t>的</a:t>
              </a:r>
              <a:r>
                <a:rPr lang="zh-CN" altLang="zh-CN" b="1" dirty="0" smtClean="0">
                  <a:latin typeface="宋体" pitchFamily="2" charset="-122"/>
                  <a:ea typeface="宋体" pitchFamily="2" charset="-122"/>
                </a:rPr>
                <a:t>重大问题</a:t>
              </a:r>
              <a:endParaRPr kumimoji="0" lang="zh-CN" altLang="en-US" sz="1600" b="1" i="0" u="none" strike="noStrike" cap="none" normalizeH="0" baseline="0" dirty="0" smtClean="0">
                <a:ln>
                  <a:noFill/>
                </a:ln>
                <a:solidFill>
                  <a:schemeClr val="tx1"/>
                </a:solidFill>
                <a:effectLst/>
                <a:latin typeface="宋体" pitchFamily="2" charset="-122"/>
                <a:ea typeface="宋体" pitchFamily="2" charset="-122"/>
              </a:endParaRPr>
            </a:p>
          </p:txBody>
        </p:sp>
        <p:sp>
          <p:nvSpPr>
            <p:cNvPr id="36" name="圆角矩形 35"/>
            <p:cNvSpPr/>
            <p:nvPr/>
          </p:nvSpPr>
          <p:spPr bwMode="auto">
            <a:xfrm>
              <a:off x="3995936" y="3970884"/>
              <a:ext cx="2952328" cy="1550246"/>
            </a:xfrm>
            <a:prstGeom prst="roundRect">
              <a:avLst/>
            </a:prstGeom>
            <a:noFill/>
            <a:ln w="19050" cap="flat" cmpd="sng" algn="ctr">
              <a:solidFill>
                <a:srgbClr val="6F9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indent="-342900" algn="l">
                <a:buFont typeface="+mj-ea"/>
                <a:buAutoNum type="circleNumDbPlain"/>
              </a:pPr>
              <a:r>
                <a:rPr lang="zh-CN" altLang="zh-CN" sz="1600" b="1" dirty="0">
                  <a:latin typeface="宋体" pitchFamily="2" charset="-122"/>
                  <a:ea typeface="宋体" pitchFamily="2" charset="-122"/>
                </a:rPr>
                <a:t>粮食作物、经济作物、蔬菜、果树、家畜、家禽等农作物增产增效</a:t>
              </a:r>
              <a:r>
                <a:rPr lang="zh-CN" altLang="zh-CN" sz="1600" b="1" dirty="0" smtClean="0">
                  <a:latin typeface="宋体" pitchFamily="2" charset="-122"/>
                  <a:ea typeface="宋体" pitchFamily="2" charset="-122"/>
                </a:rPr>
                <a:t>技术</a:t>
              </a:r>
              <a:endParaRPr lang="en-US" altLang="zh-CN" sz="1600" b="1" dirty="0" smtClean="0">
                <a:latin typeface="宋体" pitchFamily="2" charset="-122"/>
                <a:ea typeface="宋体" pitchFamily="2" charset="-122"/>
              </a:endParaRPr>
            </a:p>
            <a:p>
              <a:pPr marL="342900" indent="-342900" algn="l">
                <a:buFont typeface="+mj-ea"/>
                <a:buAutoNum type="circleNumDbPlain"/>
              </a:pPr>
              <a:r>
                <a:rPr lang="zh-CN" altLang="zh-CN" sz="1600" b="1" dirty="0">
                  <a:latin typeface="宋体" pitchFamily="2" charset="-122"/>
                  <a:ea typeface="宋体" pitchFamily="2" charset="-122"/>
                </a:rPr>
                <a:t>家畜、家禽高效养殖技术集成</a:t>
              </a:r>
              <a:r>
                <a:rPr lang="zh-CN" altLang="zh-CN" sz="1600" b="1" dirty="0" smtClean="0">
                  <a:latin typeface="宋体" pitchFamily="2" charset="-122"/>
                  <a:ea typeface="宋体" pitchFamily="2" charset="-122"/>
                </a:rPr>
                <a:t>配套</a:t>
              </a:r>
              <a:endParaRPr lang="en-US" altLang="zh-CN" sz="1600" b="1" dirty="0" smtClean="0">
                <a:latin typeface="宋体" pitchFamily="2" charset="-122"/>
                <a:ea typeface="宋体" pitchFamily="2" charset="-122"/>
              </a:endParaRPr>
            </a:p>
            <a:p>
              <a:pPr marL="342900" indent="-342900" algn="l"/>
              <a:r>
                <a:rPr kumimoji="0" lang="en-US" altLang="zh-CN" sz="1600" b="1" i="0" u="none" strike="noStrike" cap="none" normalizeH="0" baseline="0" dirty="0" smtClean="0">
                  <a:ln>
                    <a:noFill/>
                  </a:ln>
                  <a:solidFill>
                    <a:schemeClr val="tx1"/>
                  </a:solidFill>
                  <a:effectLst/>
                  <a:latin typeface="宋体" pitchFamily="2" charset="-122"/>
                  <a:ea typeface="宋体" pitchFamily="2" charset="-122"/>
                </a:rPr>
                <a:t>    ……</a:t>
              </a:r>
              <a:endParaRPr kumimoji="0" lang="zh-CN" altLang="en-US" sz="1600" b="1" i="0" u="none" strike="noStrike" cap="none" normalizeH="0" baseline="0" dirty="0" smtClean="0">
                <a:ln>
                  <a:noFill/>
                </a:ln>
                <a:solidFill>
                  <a:schemeClr val="tx1"/>
                </a:solidFill>
                <a:effectLst/>
                <a:latin typeface="宋体" pitchFamily="2" charset="-122"/>
                <a:ea typeface="宋体" pitchFamily="2" charset="-122"/>
              </a:endParaRPr>
            </a:p>
          </p:txBody>
        </p:sp>
        <p:sp>
          <p:nvSpPr>
            <p:cNvPr id="37" name="圆角矩形 36"/>
            <p:cNvSpPr/>
            <p:nvPr/>
          </p:nvSpPr>
          <p:spPr bwMode="auto">
            <a:xfrm>
              <a:off x="7311053" y="3972083"/>
              <a:ext cx="1368152" cy="1507787"/>
            </a:xfrm>
            <a:prstGeom prst="roundRect">
              <a:avLst/>
            </a:prstGeom>
            <a:noFill/>
            <a:ln w="19050" cap="flat" cmpd="sng" algn="ctr">
              <a:solidFill>
                <a:srgbClr val="6F9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l"/>
              <a:r>
                <a:rPr lang="zh-CN" altLang="zh-CN" b="1" dirty="0" smtClean="0">
                  <a:latin typeface="宋体" pitchFamily="2" charset="-122"/>
                  <a:ea typeface="宋体" pitchFamily="2" charset="-122"/>
                </a:rPr>
                <a:t>产业发展</a:t>
              </a:r>
              <a:r>
                <a:rPr lang="zh-CN" altLang="en-US" b="1" dirty="0" smtClean="0">
                  <a:latin typeface="宋体" pitchFamily="2" charset="-122"/>
                  <a:ea typeface="宋体" pitchFamily="2" charset="-122"/>
                </a:rPr>
                <a:t>的</a:t>
              </a:r>
              <a:r>
                <a:rPr lang="zh-CN" altLang="zh-CN" b="1" dirty="0" smtClean="0">
                  <a:latin typeface="宋体" pitchFamily="2" charset="-122"/>
                  <a:ea typeface="宋体" pitchFamily="2" charset="-122"/>
                </a:rPr>
                <a:t>技术瓶颈问题</a:t>
              </a:r>
              <a:endParaRPr lang="zh-CN" altLang="en-US" b="1" dirty="0">
                <a:latin typeface="宋体" pitchFamily="2" charset="-122"/>
                <a:ea typeface="宋体" pitchFamily="2" charset="-122"/>
              </a:endParaRPr>
            </a:p>
          </p:txBody>
        </p:sp>
        <p:sp>
          <p:nvSpPr>
            <p:cNvPr id="38" name="圆角矩形 37"/>
            <p:cNvSpPr/>
            <p:nvPr/>
          </p:nvSpPr>
          <p:spPr bwMode="auto">
            <a:xfrm>
              <a:off x="3995936" y="5614858"/>
              <a:ext cx="2952328" cy="766469"/>
            </a:xfrm>
            <a:prstGeom prst="roundRect">
              <a:avLst/>
            </a:prstGeom>
            <a:noFill/>
            <a:ln w="19050" cap="flat" cmpd="sng" algn="ctr">
              <a:solidFill>
                <a:srgbClr val="6F9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342900" indent="-342900" algn="l">
                <a:buFont typeface="+mj-ea"/>
                <a:buAutoNum type="circleNumDbPlain"/>
              </a:pPr>
              <a:r>
                <a:rPr lang="zh-CN" altLang="zh-CN" sz="1600" b="1" dirty="0">
                  <a:latin typeface="宋体" pitchFamily="2" charset="-122"/>
                  <a:ea typeface="宋体" pitchFamily="2" charset="-122"/>
                </a:rPr>
                <a:t>全基因组设计</a:t>
              </a:r>
              <a:r>
                <a:rPr lang="zh-CN" altLang="zh-CN" sz="1600" b="1" dirty="0" smtClean="0">
                  <a:latin typeface="宋体" pitchFamily="2" charset="-122"/>
                  <a:ea typeface="宋体" pitchFamily="2" charset="-122"/>
                </a:rPr>
                <a:t>育种</a:t>
              </a:r>
              <a:endParaRPr lang="en-US" altLang="zh-CN" sz="1600" b="1" dirty="0" smtClean="0">
                <a:latin typeface="宋体" pitchFamily="2" charset="-122"/>
                <a:ea typeface="宋体" pitchFamily="2" charset="-122"/>
              </a:endParaRPr>
            </a:p>
            <a:p>
              <a:pPr marL="342900" indent="-342900" algn="l">
                <a:buFont typeface="+mj-ea"/>
                <a:buAutoNum type="circleNumDbPlain"/>
              </a:pPr>
              <a:r>
                <a:rPr lang="zh-CN" altLang="zh-CN" sz="1600" b="1" dirty="0" smtClean="0">
                  <a:latin typeface="宋体" pitchFamily="2" charset="-122"/>
                  <a:ea typeface="宋体" pitchFamily="2" charset="-122"/>
                </a:rPr>
                <a:t>人畜</a:t>
              </a:r>
              <a:r>
                <a:rPr lang="zh-CN" altLang="zh-CN" sz="1600" b="1" dirty="0">
                  <a:latin typeface="宋体" pitchFamily="2" charset="-122"/>
                  <a:ea typeface="宋体" pitchFamily="2" charset="-122"/>
                </a:rPr>
                <a:t>共患病防</a:t>
              </a:r>
              <a:r>
                <a:rPr lang="zh-CN" altLang="zh-CN" sz="1600" b="1" dirty="0" smtClean="0">
                  <a:latin typeface="宋体" pitchFamily="2" charset="-122"/>
                  <a:ea typeface="宋体" pitchFamily="2" charset="-122"/>
                </a:rPr>
                <a:t>控</a:t>
              </a:r>
              <a:endParaRPr lang="en-US" altLang="zh-CN" sz="1600" b="1" dirty="0" smtClean="0">
                <a:latin typeface="宋体" pitchFamily="2" charset="-122"/>
                <a:ea typeface="宋体" pitchFamily="2" charset="-122"/>
              </a:endParaRPr>
            </a:p>
            <a:p>
              <a:pPr marL="342900" indent="-342900" algn="l"/>
              <a:r>
                <a:rPr kumimoji="0" lang="en-US" altLang="zh-CN" sz="1600" b="1" i="0" u="none" strike="noStrike" cap="none" normalizeH="0" baseline="0" dirty="0" smtClean="0">
                  <a:ln>
                    <a:noFill/>
                  </a:ln>
                  <a:solidFill>
                    <a:schemeClr val="tx1"/>
                  </a:solidFill>
                  <a:effectLst/>
                  <a:latin typeface="宋体" pitchFamily="2" charset="-122"/>
                  <a:ea typeface="宋体" pitchFamily="2" charset="-122"/>
                </a:rPr>
                <a:t>    ……</a:t>
              </a:r>
              <a:endParaRPr kumimoji="0" lang="zh-CN" altLang="en-US" sz="1600" b="1" i="0" u="none" strike="noStrike" cap="none" normalizeH="0" baseline="0" dirty="0" smtClean="0">
                <a:ln>
                  <a:noFill/>
                </a:ln>
                <a:solidFill>
                  <a:schemeClr val="tx1"/>
                </a:solidFill>
                <a:effectLst/>
                <a:latin typeface="宋体" pitchFamily="2" charset="-122"/>
                <a:ea typeface="宋体" pitchFamily="2" charset="-122"/>
              </a:endParaRPr>
            </a:p>
          </p:txBody>
        </p:sp>
        <p:sp>
          <p:nvSpPr>
            <p:cNvPr id="39" name="圆角矩形 38"/>
            <p:cNvSpPr/>
            <p:nvPr/>
          </p:nvSpPr>
          <p:spPr bwMode="auto">
            <a:xfrm>
              <a:off x="7308304" y="5614858"/>
              <a:ext cx="1368152" cy="766469"/>
            </a:xfrm>
            <a:prstGeom prst="roundRect">
              <a:avLst/>
            </a:prstGeom>
            <a:noFill/>
            <a:ln w="19050" cap="flat" cmpd="sng" algn="ctr">
              <a:solidFill>
                <a:srgbClr val="6F9600"/>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0" indent="0" algn="l">
                <a:buNone/>
              </a:pPr>
              <a:r>
                <a:rPr lang="zh-CN" altLang="zh-CN" sz="1400" b="1" dirty="0" smtClean="0">
                  <a:latin typeface="宋体" pitchFamily="2" charset="-122"/>
                  <a:ea typeface="宋体" pitchFamily="2" charset="-122"/>
                </a:rPr>
                <a:t>农牧业发展的重大科学问题</a:t>
              </a:r>
              <a:endParaRPr lang="zh-CN" altLang="en-US" sz="1400" b="1" dirty="0">
                <a:latin typeface="宋体" pitchFamily="2" charset="-122"/>
                <a:ea typeface="宋体" pitchFamily="2" charset="-122"/>
              </a:endParaRPr>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圆角矩形 3"/>
          <p:cNvSpPr/>
          <p:nvPr/>
        </p:nvSpPr>
        <p:spPr bwMode="auto">
          <a:xfrm>
            <a:off x="539552" y="2204864"/>
            <a:ext cx="7848872" cy="2160240"/>
          </a:xfrm>
          <a:prstGeom prst="round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16200000" scaled="1"/>
            <a:tileRect/>
          </a:gradFill>
          <a:ln w="76200" cap="flat" cmpd="sng" algn="ctr">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vert="horz" wrap="none" lIns="91440" tIns="45720" rIns="91440" bIns="45720" numCol="1" rtlCol="0" anchor="ctr" anchorCtr="0" compatLnSpc="1">
            <a:prstTxWarp prst="textNoShape">
              <a:avLst/>
            </a:prstTxWarp>
          </a:bodyPr>
          <a:lstStyle/>
          <a:p>
            <a:r>
              <a:rPr lang="zh-CN" altLang="zh-CN" sz="4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二、实施创新工程的</a:t>
            </a:r>
            <a:endParaRPr lang="en-US" altLang="zh-CN" sz="4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a:p>
            <a:r>
              <a:rPr lang="zh-CN" altLang="zh-CN" sz="4800" b="1"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支撑条件需求</a:t>
            </a:r>
            <a:endParaRPr kumimoji="0" lang="zh-CN" altLang="en-US" sz="4800" b="1" i="0" u="none" strike="noStrike" cap="none" normalizeH="0" baseline="0" dirty="0" smtClean="0">
              <a:ln>
                <a:noFill/>
              </a:ln>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2123728" y="2636912"/>
            <a:ext cx="1120348" cy="2275556"/>
            <a:chOff x="2123728" y="2636912"/>
            <a:chExt cx="1120348" cy="2275556"/>
          </a:xfrm>
        </p:grpSpPr>
        <p:cxnSp>
          <p:nvCxnSpPr>
            <p:cNvPr id="14" name="直接连接符 13"/>
            <p:cNvCxnSpPr/>
            <p:nvPr/>
          </p:nvCxnSpPr>
          <p:spPr bwMode="auto">
            <a:xfrm flipH="1" flipV="1">
              <a:off x="2192288" y="3674923"/>
              <a:ext cx="959474" cy="1237545"/>
            </a:xfrm>
            <a:prstGeom prst="line">
              <a:avLst/>
            </a:prstGeom>
            <a:noFill/>
            <a:ln w="76200" cap="flat" cmpd="sng" algn="ctr">
              <a:solidFill>
                <a:srgbClr val="B1B1D7"/>
              </a:solidFill>
              <a:prstDash val="solid"/>
              <a:round/>
              <a:headEnd type="none" w="med" len="med"/>
              <a:tailEnd type="none" w="med" len="med"/>
            </a:ln>
            <a:effectLst/>
          </p:spPr>
        </p:cxnSp>
        <p:cxnSp>
          <p:nvCxnSpPr>
            <p:cNvPr id="9" name="直接连接符 8"/>
            <p:cNvCxnSpPr/>
            <p:nvPr/>
          </p:nvCxnSpPr>
          <p:spPr bwMode="auto">
            <a:xfrm flipH="1">
              <a:off x="2123728" y="2636912"/>
              <a:ext cx="1120348" cy="1152128"/>
            </a:xfrm>
            <a:prstGeom prst="line">
              <a:avLst/>
            </a:prstGeom>
            <a:noFill/>
            <a:ln w="76200" cap="flat" cmpd="sng" algn="ctr">
              <a:solidFill>
                <a:srgbClr val="B1B1D7"/>
              </a:solidFill>
              <a:prstDash val="solid"/>
              <a:round/>
              <a:headEnd type="none" w="med" len="med"/>
              <a:tailEnd type="none" w="med" len="med"/>
            </a:ln>
            <a:effectLst/>
          </p:spPr>
        </p:cxnSp>
      </p:grpSp>
      <p:sp>
        <p:nvSpPr>
          <p:cNvPr id="2" name="标题 1"/>
          <p:cNvSpPr>
            <a:spLocks noGrp="1"/>
          </p:cNvSpPr>
          <p:nvPr>
            <p:ph type="title"/>
          </p:nvPr>
        </p:nvSpPr>
        <p:spPr/>
        <p:txBody>
          <a:bodyPr/>
          <a:lstStyle/>
          <a:p>
            <a:r>
              <a:rPr lang="zh-CN" altLang="zh-CN" dirty="0" smtClean="0"/>
              <a:t>（一）立足创新工程科研活动的需求</a:t>
            </a:r>
            <a:endParaRPr lang="zh-CN" altLang="en-US" dirty="0"/>
          </a:p>
        </p:txBody>
      </p:sp>
      <p:sp>
        <p:nvSpPr>
          <p:cNvPr id="4" name="圆角矩形 3"/>
          <p:cNvSpPr/>
          <p:nvPr/>
        </p:nvSpPr>
        <p:spPr bwMode="auto">
          <a:xfrm>
            <a:off x="827584" y="2852936"/>
            <a:ext cx="1440160" cy="1728192"/>
          </a:xfrm>
          <a:prstGeom prst="roundRect">
            <a:avLst/>
          </a:prstGeom>
          <a:gradFill flip="none" rotWithShape="1">
            <a:gsLst>
              <a:gs pos="0">
                <a:schemeClr val="accent2">
                  <a:lumMod val="75000"/>
                  <a:shade val="30000"/>
                  <a:satMod val="115000"/>
                </a:schemeClr>
              </a:gs>
              <a:gs pos="50000">
                <a:schemeClr val="accent2">
                  <a:lumMod val="75000"/>
                  <a:shade val="67500"/>
                  <a:satMod val="115000"/>
                </a:schemeClr>
              </a:gs>
              <a:gs pos="100000">
                <a:schemeClr val="accent2">
                  <a:lumMod val="75000"/>
                  <a:shade val="100000"/>
                  <a:satMod val="115000"/>
                </a:schemeClr>
              </a:gs>
            </a:gsLst>
            <a:lin ang="16200000" scaled="1"/>
            <a:tileRect/>
          </a:gradFill>
          <a:ln w="76200" cap="flat" cmpd="sng" algn="ctr">
            <a:no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zh-CN" altLang="en-US" sz="3200" b="1" dirty="0" smtClean="0">
                <a:solidFill>
                  <a:schemeClr val="bg1"/>
                </a:solidFill>
                <a:latin typeface="微软雅黑" pitchFamily="34" charset="-122"/>
                <a:ea typeface="微软雅黑" pitchFamily="34" charset="-122"/>
              </a:rPr>
              <a:t>需 求</a:t>
            </a:r>
            <a:endParaRPr kumimoji="0" lang="zh-CN" altLang="en-US" sz="3200" b="1" i="0" u="none" strike="noStrike" cap="none" normalizeH="0" baseline="0" dirty="0" smtClean="0">
              <a:ln>
                <a:noFill/>
              </a:ln>
              <a:solidFill>
                <a:schemeClr val="bg1"/>
              </a:solidFill>
              <a:effectLst/>
              <a:latin typeface="微软雅黑" pitchFamily="34" charset="-122"/>
              <a:ea typeface="微软雅黑" pitchFamily="34" charset="-122"/>
            </a:endParaRPr>
          </a:p>
        </p:txBody>
      </p:sp>
      <p:sp>
        <p:nvSpPr>
          <p:cNvPr id="5" name="圆角矩形 4"/>
          <p:cNvSpPr/>
          <p:nvPr/>
        </p:nvSpPr>
        <p:spPr bwMode="auto">
          <a:xfrm>
            <a:off x="3131840" y="2060848"/>
            <a:ext cx="4896544" cy="1368152"/>
          </a:xfrm>
          <a:prstGeom prst="roundRect">
            <a:avLst/>
          </a:prstGeom>
          <a:solidFill>
            <a:srgbClr val="D6D6EA"/>
          </a:solidFill>
          <a:ln w="762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74625" algn="l"/>
            <a:r>
              <a:rPr lang="zh-CN" altLang="zh-CN" sz="2000" b="1" dirty="0">
                <a:latin typeface="楷体_GB2312" pitchFamily="49" charset="-122"/>
                <a:ea typeface="楷体_GB2312" pitchFamily="49" charset="-122"/>
              </a:rPr>
              <a:t>每个科研团队按照研究方向确定的科研选题开展长期持续的研究活动，需要的试验基地、实验室、测试中心</a:t>
            </a:r>
            <a:endParaRPr kumimoji="0" lang="zh-CN" altLang="en-US" sz="2000" b="1" i="0" u="none" strike="noStrike" cap="none" normalizeH="0" baseline="0" dirty="0" smtClean="0">
              <a:ln>
                <a:noFill/>
              </a:ln>
              <a:solidFill>
                <a:schemeClr val="bg1"/>
              </a:solidFill>
              <a:effectLst/>
              <a:latin typeface="楷体_GB2312" pitchFamily="49" charset="-122"/>
              <a:ea typeface="楷体_GB2312" pitchFamily="49" charset="-122"/>
            </a:endParaRPr>
          </a:p>
        </p:txBody>
      </p:sp>
      <p:sp>
        <p:nvSpPr>
          <p:cNvPr id="6" name="圆角矩形 5"/>
          <p:cNvSpPr/>
          <p:nvPr/>
        </p:nvSpPr>
        <p:spPr bwMode="auto">
          <a:xfrm>
            <a:off x="3100059" y="3925477"/>
            <a:ext cx="4968552" cy="1735771"/>
          </a:xfrm>
          <a:prstGeom prst="roundRect">
            <a:avLst/>
          </a:prstGeom>
          <a:solidFill>
            <a:srgbClr val="D6D6EA"/>
          </a:solidFill>
          <a:ln w="76200"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174625" algn="l"/>
            <a:r>
              <a:rPr lang="zh-CN" altLang="zh-CN" sz="2000" b="1" dirty="0">
                <a:latin typeface="楷体_GB2312" pitchFamily="49" charset="-122"/>
                <a:ea typeface="楷体_GB2312" pitchFamily="49" charset="-122"/>
              </a:rPr>
              <a:t>针对重大产业需求凝炼的战略性、长周期、大协作的重大问题，</a:t>
            </a:r>
            <a:r>
              <a:rPr lang="zh-CN" altLang="zh-CN" sz="2000" b="1" dirty="0" smtClean="0">
                <a:latin typeface="楷体_GB2312" pitchFamily="49" charset="-122"/>
                <a:ea typeface="楷体_GB2312" pitchFamily="49" charset="-122"/>
              </a:rPr>
              <a:t>开展跨学科</a:t>
            </a:r>
            <a:r>
              <a:rPr lang="zh-CN" altLang="zh-CN" sz="2000" b="1" dirty="0">
                <a:latin typeface="楷体_GB2312" pitchFamily="49" charset="-122"/>
                <a:ea typeface="楷体_GB2312" pitchFamily="49" charset="-122"/>
              </a:rPr>
              <a:t>多科研团队协作</a:t>
            </a:r>
            <a:r>
              <a:rPr lang="zh-CN" altLang="zh-CN" sz="2000" b="1" dirty="0" smtClean="0">
                <a:latin typeface="楷体_GB2312" pitchFamily="49" charset="-122"/>
                <a:ea typeface="楷体_GB2312" pitchFamily="49" charset="-122"/>
              </a:rPr>
              <a:t>公关的</a:t>
            </a:r>
            <a:r>
              <a:rPr lang="zh-CN" altLang="zh-CN" sz="2000" b="1" dirty="0">
                <a:latin typeface="楷体_GB2312" pitchFamily="49" charset="-122"/>
                <a:ea typeface="楷体_GB2312" pitchFamily="49" charset="-122"/>
              </a:rPr>
              <a:t>协同创新活动，需要的试验基地、试验室、测试中心</a:t>
            </a:r>
            <a:endParaRPr kumimoji="0" lang="zh-CN" altLang="en-US" sz="2000" b="1" i="0" u="none" strike="noStrike" cap="none" normalizeH="0" baseline="0" dirty="0" smtClean="0">
              <a:ln>
                <a:noFill/>
              </a:ln>
              <a:solidFill>
                <a:schemeClr val="bg1"/>
              </a:solidFill>
              <a:effectLst/>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45232" y="457200"/>
            <a:ext cx="7643192" cy="955576"/>
          </a:xfrm>
        </p:spPr>
        <p:txBody>
          <a:bodyPr/>
          <a:lstStyle/>
          <a:p>
            <a:r>
              <a:rPr lang="zh-CN" altLang="zh-CN" dirty="0" smtClean="0"/>
              <a:t>（二）条件需求分析</a:t>
            </a:r>
            <a:endParaRPr lang="zh-CN" altLang="en-US" dirty="0"/>
          </a:p>
        </p:txBody>
      </p:sp>
      <p:sp>
        <p:nvSpPr>
          <p:cNvPr id="6" name="矩形 5"/>
          <p:cNvSpPr/>
          <p:nvPr/>
        </p:nvSpPr>
        <p:spPr>
          <a:xfrm>
            <a:off x="683568" y="1547500"/>
            <a:ext cx="7992888" cy="369332"/>
          </a:xfrm>
          <a:prstGeom prst="rect">
            <a:avLst/>
          </a:prstGeom>
        </p:spPr>
        <p:txBody>
          <a:bodyPr wrap="square">
            <a:spAutoFit/>
          </a:bodyPr>
          <a:lstStyle/>
          <a:p>
            <a:pPr algn="l"/>
            <a:r>
              <a:rPr lang="en-US" altLang="zh-CN" b="1" dirty="0" smtClean="0">
                <a:latin typeface="微软雅黑" pitchFamily="34" charset="-122"/>
                <a:ea typeface="微软雅黑" pitchFamily="34" charset="-122"/>
              </a:rPr>
              <a:t>1.</a:t>
            </a:r>
            <a:r>
              <a:rPr lang="zh-CN" altLang="zh-CN" b="1" dirty="0" smtClean="0">
                <a:latin typeface="微软雅黑" pitchFamily="34" charset="-122"/>
                <a:ea typeface="微软雅黑" pitchFamily="34" charset="-122"/>
              </a:rPr>
              <a:t>每个</a:t>
            </a:r>
            <a:r>
              <a:rPr lang="zh-CN" altLang="zh-CN" b="1" dirty="0">
                <a:latin typeface="微软雅黑" pitchFamily="34" charset="-122"/>
                <a:ea typeface="微软雅黑" pitchFamily="34" charset="-122"/>
              </a:rPr>
              <a:t>科研团队</a:t>
            </a:r>
            <a:r>
              <a:rPr lang="zh-CN" altLang="zh-CN" b="1" dirty="0" smtClean="0">
                <a:latin typeface="微软雅黑" pitchFamily="34" charset="-122"/>
                <a:ea typeface="微软雅黑" pitchFamily="34" charset="-122"/>
              </a:rPr>
              <a:t>按照科研</a:t>
            </a:r>
            <a:r>
              <a:rPr lang="zh-CN" altLang="zh-CN" b="1" dirty="0">
                <a:latin typeface="微软雅黑" pitchFamily="34" charset="-122"/>
                <a:ea typeface="微软雅黑" pitchFamily="34" charset="-122"/>
              </a:rPr>
              <a:t>选题开展长期持续的研究活动的条件需求</a:t>
            </a:r>
            <a:endParaRPr lang="zh-CN" altLang="en-US" b="1" dirty="0">
              <a:latin typeface="微软雅黑" pitchFamily="34" charset="-122"/>
              <a:ea typeface="微软雅黑" pitchFamily="34" charset="-122"/>
            </a:endParaRPr>
          </a:p>
        </p:txBody>
      </p:sp>
      <p:grpSp>
        <p:nvGrpSpPr>
          <p:cNvPr id="26" name="组合 25"/>
          <p:cNvGrpSpPr/>
          <p:nvPr/>
        </p:nvGrpSpPr>
        <p:grpSpPr>
          <a:xfrm>
            <a:off x="745232" y="2373433"/>
            <a:ext cx="7254202" cy="623519"/>
            <a:chOff x="745232" y="2564904"/>
            <a:chExt cx="7254202" cy="623519"/>
          </a:xfrm>
        </p:grpSpPr>
        <p:grpSp>
          <p:nvGrpSpPr>
            <p:cNvPr id="13" name="组合 12"/>
            <p:cNvGrpSpPr/>
            <p:nvPr/>
          </p:nvGrpSpPr>
          <p:grpSpPr>
            <a:xfrm>
              <a:off x="745232" y="2684367"/>
              <a:ext cx="7254202" cy="504056"/>
              <a:chOff x="745232" y="3667927"/>
              <a:chExt cx="7254202" cy="504056"/>
            </a:xfrm>
          </p:grpSpPr>
          <p:cxnSp>
            <p:nvCxnSpPr>
              <p:cNvPr id="12" name="直接连接符 11"/>
              <p:cNvCxnSpPr/>
              <p:nvPr/>
            </p:nvCxnSpPr>
            <p:spPr bwMode="auto">
              <a:xfrm>
                <a:off x="2598834" y="4163438"/>
                <a:ext cx="5400600" cy="0"/>
              </a:xfrm>
              <a:prstGeom prst="line">
                <a:avLst/>
              </a:prstGeom>
              <a:noFill/>
              <a:ln w="19050" cap="flat" cmpd="sng" algn="ctr">
                <a:solidFill>
                  <a:schemeClr val="accent2">
                    <a:lumMod val="75000"/>
                  </a:schemeClr>
                </a:solidFill>
                <a:prstDash val="sysDash"/>
                <a:round/>
                <a:headEnd type="none" w="med" len="med"/>
                <a:tailEnd type="none" w="med" len="med"/>
              </a:ln>
              <a:effectLst/>
            </p:spPr>
          </p:cxnSp>
          <p:sp>
            <p:nvSpPr>
              <p:cNvPr id="7" name="矩形 6"/>
              <p:cNvSpPr/>
              <p:nvPr/>
            </p:nvSpPr>
            <p:spPr bwMode="auto">
              <a:xfrm>
                <a:off x="745232" y="3667927"/>
                <a:ext cx="1872208" cy="504056"/>
              </a:xfrm>
              <a:prstGeom prst="rect">
                <a:avLst/>
              </a:prstGeom>
              <a:solidFill>
                <a:schemeClr val="accent2">
                  <a:lumMod val="75000"/>
                </a:schemeClr>
              </a:solidFill>
              <a:ln w="19050" cap="flat" cmpd="sng" algn="ctr">
                <a:noFill/>
                <a:prstDash val="sys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solidFill>
                    <a:effectLst/>
                    <a:latin typeface="微软雅黑" pitchFamily="34" charset="-122"/>
                    <a:ea typeface="微软雅黑" pitchFamily="34" charset="-122"/>
                  </a:rPr>
                  <a:t>作物学科集群</a:t>
                </a:r>
              </a:p>
            </p:txBody>
          </p:sp>
        </p:grpSp>
        <p:sp>
          <p:nvSpPr>
            <p:cNvPr id="10" name="矩形 9"/>
            <p:cNvSpPr/>
            <p:nvPr/>
          </p:nvSpPr>
          <p:spPr>
            <a:xfrm>
              <a:off x="2843808" y="2564904"/>
              <a:ext cx="5112568" cy="584775"/>
            </a:xfrm>
            <a:prstGeom prst="rect">
              <a:avLst/>
            </a:prstGeom>
          </p:spPr>
          <p:txBody>
            <a:bodyPr wrap="square">
              <a:spAutoFit/>
            </a:bodyPr>
            <a:lstStyle/>
            <a:p>
              <a:pPr algn="l"/>
              <a:r>
                <a:rPr lang="zh-CN" altLang="zh-CN" sz="1600" dirty="0" smtClean="0"/>
                <a:t>包括作科所等共</a:t>
              </a:r>
              <a:r>
                <a:rPr lang="en-US" altLang="zh-CN" sz="1600" dirty="0" smtClean="0"/>
                <a:t>7</a:t>
              </a:r>
              <a:r>
                <a:rPr lang="zh-CN" altLang="zh-CN" sz="1600" dirty="0" smtClean="0"/>
                <a:t>个研究所，需要改建试验基地</a:t>
              </a:r>
              <a:r>
                <a:rPr lang="en-US" altLang="zh-CN" sz="1600" dirty="0" smtClean="0"/>
                <a:t>19</a:t>
              </a:r>
              <a:r>
                <a:rPr lang="zh-CN" altLang="zh-CN" sz="1600" dirty="0" smtClean="0"/>
                <a:t>个、实验室</a:t>
              </a:r>
              <a:r>
                <a:rPr lang="en-US" altLang="zh-CN" sz="1600" dirty="0" smtClean="0"/>
                <a:t>23</a:t>
              </a:r>
              <a:r>
                <a:rPr lang="zh-CN" altLang="zh-CN" sz="1600" dirty="0" smtClean="0"/>
                <a:t>个，新建试验基地</a:t>
              </a:r>
              <a:r>
                <a:rPr lang="en-US" altLang="zh-CN" sz="1600" dirty="0" smtClean="0"/>
                <a:t>13</a:t>
              </a:r>
              <a:r>
                <a:rPr lang="zh-CN" altLang="zh-CN" sz="1600" dirty="0" smtClean="0"/>
                <a:t>个、实验室</a:t>
              </a:r>
              <a:r>
                <a:rPr lang="en-US" altLang="zh-CN" sz="1600" dirty="0" smtClean="0"/>
                <a:t>12</a:t>
              </a:r>
              <a:r>
                <a:rPr lang="zh-CN" altLang="zh-CN" sz="1600" dirty="0" smtClean="0"/>
                <a:t>个</a:t>
              </a:r>
              <a:endParaRPr lang="zh-CN" altLang="en-US" sz="1600" dirty="0"/>
            </a:p>
          </p:txBody>
        </p:sp>
      </p:grpSp>
      <p:grpSp>
        <p:nvGrpSpPr>
          <p:cNvPr id="27" name="组合 26"/>
          <p:cNvGrpSpPr/>
          <p:nvPr/>
        </p:nvGrpSpPr>
        <p:grpSpPr>
          <a:xfrm>
            <a:off x="745232" y="3204265"/>
            <a:ext cx="7254202" cy="656783"/>
            <a:chOff x="755576" y="3356992"/>
            <a:chExt cx="7254202" cy="656783"/>
          </a:xfrm>
        </p:grpSpPr>
        <p:grpSp>
          <p:nvGrpSpPr>
            <p:cNvPr id="14" name="组合 13"/>
            <p:cNvGrpSpPr/>
            <p:nvPr/>
          </p:nvGrpSpPr>
          <p:grpSpPr>
            <a:xfrm>
              <a:off x="755576" y="3509719"/>
              <a:ext cx="7254202" cy="504056"/>
              <a:chOff x="745232" y="3667927"/>
              <a:chExt cx="7254202" cy="504056"/>
            </a:xfrm>
          </p:grpSpPr>
          <p:cxnSp>
            <p:nvCxnSpPr>
              <p:cNvPr id="15" name="直接连接符 14"/>
              <p:cNvCxnSpPr/>
              <p:nvPr/>
            </p:nvCxnSpPr>
            <p:spPr bwMode="auto">
              <a:xfrm>
                <a:off x="2598834" y="4163438"/>
                <a:ext cx="5400600" cy="0"/>
              </a:xfrm>
              <a:prstGeom prst="line">
                <a:avLst/>
              </a:prstGeom>
              <a:noFill/>
              <a:ln w="19050" cap="flat" cmpd="sng" algn="ctr">
                <a:solidFill>
                  <a:schemeClr val="accent2">
                    <a:lumMod val="75000"/>
                  </a:schemeClr>
                </a:solidFill>
                <a:prstDash val="sysDash"/>
                <a:round/>
                <a:headEnd type="none" w="med" len="med"/>
                <a:tailEnd type="none" w="med" len="med"/>
              </a:ln>
              <a:effectLst/>
            </p:spPr>
          </p:cxnSp>
          <p:sp>
            <p:nvSpPr>
              <p:cNvPr id="16" name="矩形 15"/>
              <p:cNvSpPr/>
              <p:nvPr/>
            </p:nvSpPr>
            <p:spPr bwMode="auto">
              <a:xfrm>
                <a:off x="745232" y="3667927"/>
                <a:ext cx="1872208" cy="504056"/>
              </a:xfrm>
              <a:prstGeom prst="rect">
                <a:avLst/>
              </a:prstGeom>
              <a:solidFill>
                <a:schemeClr val="accent2">
                  <a:lumMod val="75000"/>
                </a:schemeClr>
              </a:solidFill>
              <a:ln w="19050" cap="flat" cmpd="sng" algn="ctr">
                <a:noFill/>
                <a:prstDash val="sys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solidFill>
                    <a:effectLst/>
                    <a:latin typeface="微软雅黑" pitchFamily="34" charset="-122"/>
                    <a:ea typeface="微软雅黑" pitchFamily="34" charset="-122"/>
                  </a:rPr>
                  <a:t>园艺学科集群</a:t>
                </a:r>
              </a:p>
            </p:txBody>
          </p:sp>
        </p:grpSp>
        <p:sp>
          <p:nvSpPr>
            <p:cNvPr id="17" name="矩形 16"/>
            <p:cNvSpPr/>
            <p:nvPr/>
          </p:nvSpPr>
          <p:spPr>
            <a:xfrm>
              <a:off x="2843808" y="3356992"/>
              <a:ext cx="5040560" cy="584775"/>
            </a:xfrm>
            <a:prstGeom prst="rect">
              <a:avLst/>
            </a:prstGeom>
          </p:spPr>
          <p:txBody>
            <a:bodyPr wrap="square">
              <a:spAutoFit/>
            </a:bodyPr>
            <a:lstStyle/>
            <a:p>
              <a:pPr algn="l"/>
              <a:r>
                <a:rPr lang="zh-CN" altLang="zh-CN" sz="1600" dirty="0" smtClean="0"/>
                <a:t>包括蔬菜所等共</a:t>
              </a:r>
              <a:r>
                <a:rPr lang="en-US" altLang="zh-CN" sz="1600" dirty="0" smtClean="0"/>
                <a:t>6</a:t>
              </a:r>
              <a:r>
                <a:rPr lang="zh-CN" altLang="zh-CN" sz="1600" dirty="0" smtClean="0"/>
                <a:t>个研究所，需要改建试验基地</a:t>
              </a:r>
              <a:r>
                <a:rPr lang="en-US" altLang="zh-CN" sz="1600" dirty="0" smtClean="0"/>
                <a:t>15</a:t>
              </a:r>
              <a:r>
                <a:rPr lang="zh-CN" altLang="zh-CN" sz="1600" dirty="0" smtClean="0"/>
                <a:t>个、实验室</a:t>
              </a:r>
              <a:r>
                <a:rPr lang="en-US" altLang="zh-CN" sz="1600" dirty="0" smtClean="0"/>
                <a:t>10</a:t>
              </a:r>
              <a:r>
                <a:rPr lang="zh-CN" altLang="zh-CN" sz="1600" dirty="0" smtClean="0"/>
                <a:t>个，新建试验基地</a:t>
              </a:r>
              <a:r>
                <a:rPr lang="en-US" altLang="zh-CN" sz="1600" dirty="0" smtClean="0"/>
                <a:t>6</a:t>
              </a:r>
              <a:r>
                <a:rPr lang="zh-CN" altLang="zh-CN" sz="1600" dirty="0" smtClean="0"/>
                <a:t>个、实验室</a:t>
              </a:r>
              <a:r>
                <a:rPr lang="en-US" altLang="zh-CN" sz="1600" dirty="0" smtClean="0"/>
                <a:t>12</a:t>
              </a:r>
              <a:r>
                <a:rPr lang="zh-CN" altLang="zh-CN" sz="1600" dirty="0" smtClean="0"/>
                <a:t>个</a:t>
              </a:r>
              <a:endParaRPr lang="zh-CN" altLang="en-US" sz="1600" dirty="0"/>
            </a:p>
          </p:txBody>
        </p:sp>
      </p:grpSp>
      <p:grpSp>
        <p:nvGrpSpPr>
          <p:cNvPr id="28" name="组合 27"/>
          <p:cNvGrpSpPr/>
          <p:nvPr/>
        </p:nvGrpSpPr>
        <p:grpSpPr>
          <a:xfrm>
            <a:off x="745232" y="4068361"/>
            <a:ext cx="7254202" cy="656783"/>
            <a:chOff x="755576" y="4212377"/>
            <a:chExt cx="7254202" cy="656783"/>
          </a:xfrm>
        </p:grpSpPr>
        <p:grpSp>
          <p:nvGrpSpPr>
            <p:cNvPr id="18" name="组合 17"/>
            <p:cNvGrpSpPr/>
            <p:nvPr/>
          </p:nvGrpSpPr>
          <p:grpSpPr>
            <a:xfrm>
              <a:off x="755576" y="4365104"/>
              <a:ext cx="7254202" cy="504056"/>
              <a:chOff x="745232" y="3667927"/>
              <a:chExt cx="7254202" cy="504056"/>
            </a:xfrm>
          </p:grpSpPr>
          <p:cxnSp>
            <p:nvCxnSpPr>
              <p:cNvPr id="19" name="直接连接符 18"/>
              <p:cNvCxnSpPr/>
              <p:nvPr/>
            </p:nvCxnSpPr>
            <p:spPr bwMode="auto">
              <a:xfrm>
                <a:off x="2598834" y="4163438"/>
                <a:ext cx="5400600" cy="0"/>
              </a:xfrm>
              <a:prstGeom prst="line">
                <a:avLst/>
              </a:prstGeom>
              <a:noFill/>
              <a:ln w="19050" cap="flat" cmpd="sng" algn="ctr">
                <a:solidFill>
                  <a:schemeClr val="accent2">
                    <a:lumMod val="75000"/>
                  </a:schemeClr>
                </a:solidFill>
                <a:prstDash val="sysDash"/>
                <a:round/>
                <a:headEnd type="none" w="med" len="med"/>
                <a:tailEnd type="none" w="med" len="med"/>
              </a:ln>
              <a:effectLst/>
            </p:spPr>
          </p:cxnSp>
          <p:sp>
            <p:nvSpPr>
              <p:cNvPr id="20" name="矩形 19"/>
              <p:cNvSpPr/>
              <p:nvPr/>
            </p:nvSpPr>
            <p:spPr bwMode="auto">
              <a:xfrm>
                <a:off x="745232" y="3667927"/>
                <a:ext cx="1872208" cy="504056"/>
              </a:xfrm>
              <a:prstGeom prst="rect">
                <a:avLst/>
              </a:prstGeom>
              <a:solidFill>
                <a:schemeClr val="accent2">
                  <a:lumMod val="75000"/>
                </a:schemeClr>
              </a:solidFill>
              <a:ln w="19050" cap="flat" cmpd="sng" algn="ctr">
                <a:noFill/>
                <a:prstDash val="sys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solidFill>
                    <a:effectLst/>
                    <a:latin typeface="微软雅黑" pitchFamily="34" charset="-122"/>
                    <a:ea typeface="微软雅黑" pitchFamily="34" charset="-122"/>
                  </a:rPr>
                  <a:t>畜牧学科集群</a:t>
                </a:r>
              </a:p>
            </p:txBody>
          </p:sp>
        </p:grpSp>
        <p:sp>
          <p:nvSpPr>
            <p:cNvPr id="21" name="矩形 20"/>
            <p:cNvSpPr/>
            <p:nvPr/>
          </p:nvSpPr>
          <p:spPr>
            <a:xfrm>
              <a:off x="2843808" y="4212377"/>
              <a:ext cx="5040560" cy="584775"/>
            </a:xfrm>
            <a:prstGeom prst="rect">
              <a:avLst/>
            </a:prstGeom>
          </p:spPr>
          <p:txBody>
            <a:bodyPr wrap="square">
              <a:spAutoFit/>
            </a:bodyPr>
            <a:lstStyle/>
            <a:p>
              <a:pPr algn="l"/>
              <a:r>
                <a:rPr lang="zh-CN" altLang="zh-CN" sz="1600" dirty="0" smtClean="0"/>
                <a:t>包括牧医所等共</a:t>
              </a:r>
              <a:r>
                <a:rPr lang="en-US" altLang="zh-CN" sz="1600" dirty="0" smtClean="0"/>
                <a:t>6</a:t>
              </a:r>
              <a:r>
                <a:rPr lang="zh-CN" altLang="zh-CN" sz="1600" dirty="0" smtClean="0"/>
                <a:t>个研究所，需要改建试验基地</a:t>
              </a:r>
              <a:r>
                <a:rPr lang="en-US" altLang="zh-CN" sz="1600" dirty="0" smtClean="0"/>
                <a:t>7</a:t>
              </a:r>
              <a:r>
                <a:rPr lang="zh-CN" altLang="zh-CN" sz="1600" dirty="0" smtClean="0"/>
                <a:t>个、实验室</a:t>
              </a:r>
              <a:r>
                <a:rPr lang="en-US" altLang="zh-CN" sz="1600" dirty="0" smtClean="0"/>
                <a:t>15</a:t>
              </a:r>
              <a:r>
                <a:rPr lang="zh-CN" altLang="zh-CN" sz="1600" dirty="0" smtClean="0"/>
                <a:t>个，新建试验基地</a:t>
              </a:r>
              <a:r>
                <a:rPr lang="en-US" altLang="zh-CN" sz="1600" dirty="0" smtClean="0"/>
                <a:t>6</a:t>
              </a:r>
              <a:r>
                <a:rPr lang="zh-CN" altLang="zh-CN" sz="1600" dirty="0" smtClean="0"/>
                <a:t>个、实验室</a:t>
              </a:r>
              <a:r>
                <a:rPr lang="en-US" altLang="zh-CN" sz="1600" dirty="0" smtClean="0"/>
                <a:t>7</a:t>
              </a:r>
              <a:r>
                <a:rPr lang="zh-CN" altLang="zh-CN" sz="1600" dirty="0" smtClean="0"/>
                <a:t>个</a:t>
              </a:r>
              <a:endParaRPr lang="zh-CN" altLang="en-US" sz="1600" dirty="0"/>
            </a:p>
          </p:txBody>
        </p:sp>
      </p:grpSp>
      <p:grpSp>
        <p:nvGrpSpPr>
          <p:cNvPr id="29" name="组合 28"/>
          <p:cNvGrpSpPr/>
          <p:nvPr/>
        </p:nvGrpSpPr>
        <p:grpSpPr>
          <a:xfrm>
            <a:off x="745232" y="4932457"/>
            <a:ext cx="7254202" cy="656783"/>
            <a:chOff x="755576" y="5076473"/>
            <a:chExt cx="7254202" cy="656783"/>
          </a:xfrm>
        </p:grpSpPr>
        <p:grpSp>
          <p:nvGrpSpPr>
            <p:cNvPr id="22" name="组合 21"/>
            <p:cNvGrpSpPr/>
            <p:nvPr/>
          </p:nvGrpSpPr>
          <p:grpSpPr>
            <a:xfrm>
              <a:off x="755576" y="5229200"/>
              <a:ext cx="7254202" cy="504056"/>
              <a:chOff x="745232" y="3667927"/>
              <a:chExt cx="7254202" cy="504056"/>
            </a:xfrm>
          </p:grpSpPr>
          <p:cxnSp>
            <p:nvCxnSpPr>
              <p:cNvPr id="23" name="直接连接符 22"/>
              <p:cNvCxnSpPr/>
              <p:nvPr/>
            </p:nvCxnSpPr>
            <p:spPr bwMode="auto">
              <a:xfrm>
                <a:off x="2598834" y="4163438"/>
                <a:ext cx="5400600" cy="0"/>
              </a:xfrm>
              <a:prstGeom prst="line">
                <a:avLst/>
              </a:prstGeom>
              <a:noFill/>
              <a:ln w="19050" cap="flat" cmpd="sng" algn="ctr">
                <a:solidFill>
                  <a:schemeClr val="accent2">
                    <a:lumMod val="75000"/>
                  </a:schemeClr>
                </a:solidFill>
                <a:prstDash val="sysDash"/>
                <a:round/>
                <a:headEnd type="none" w="med" len="med"/>
                <a:tailEnd type="none" w="med" len="med"/>
              </a:ln>
              <a:effectLst/>
            </p:spPr>
          </p:cxnSp>
          <p:sp>
            <p:nvSpPr>
              <p:cNvPr id="24" name="矩形 23"/>
              <p:cNvSpPr/>
              <p:nvPr/>
            </p:nvSpPr>
            <p:spPr bwMode="auto">
              <a:xfrm>
                <a:off x="745232" y="3667927"/>
                <a:ext cx="1872208" cy="504056"/>
              </a:xfrm>
              <a:prstGeom prst="rect">
                <a:avLst/>
              </a:prstGeom>
              <a:solidFill>
                <a:schemeClr val="accent2">
                  <a:lumMod val="75000"/>
                </a:schemeClr>
              </a:solidFill>
              <a:ln w="19050" cap="flat" cmpd="sng" algn="ctr">
                <a:noFill/>
                <a:prstDash val="sysDash"/>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zh-CN" altLang="en-US" b="1" i="0" u="none" strike="noStrike" cap="none" normalizeH="0" baseline="0" dirty="0" smtClean="0">
                    <a:ln>
                      <a:noFill/>
                    </a:ln>
                    <a:solidFill>
                      <a:schemeClr val="bg1"/>
                    </a:solidFill>
                    <a:effectLst/>
                    <a:latin typeface="微软雅黑" pitchFamily="34" charset="-122"/>
                    <a:ea typeface="微软雅黑" pitchFamily="34" charset="-122"/>
                  </a:rPr>
                  <a:t>兽医学科集群</a:t>
                </a:r>
              </a:p>
            </p:txBody>
          </p:sp>
        </p:grpSp>
        <p:sp>
          <p:nvSpPr>
            <p:cNvPr id="25" name="矩形 24"/>
            <p:cNvSpPr/>
            <p:nvPr/>
          </p:nvSpPr>
          <p:spPr>
            <a:xfrm>
              <a:off x="2843808" y="5076473"/>
              <a:ext cx="5040560" cy="584775"/>
            </a:xfrm>
            <a:prstGeom prst="rect">
              <a:avLst/>
            </a:prstGeom>
          </p:spPr>
          <p:txBody>
            <a:bodyPr wrap="square">
              <a:spAutoFit/>
            </a:bodyPr>
            <a:lstStyle/>
            <a:p>
              <a:pPr algn="l"/>
              <a:r>
                <a:rPr lang="zh-CN" altLang="zh-CN" sz="1600" dirty="0" smtClean="0"/>
                <a:t>包括牧医所等共</a:t>
              </a:r>
              <a:r>
                <a:rPr lang="en-US" altLang="zh-CN" sz="1600" dirty="0" smtClean="0"/>
                <a:t>5</a:t>
              </a:r>
              <a:r>
                <a:rPr lang="zh-CN" altLang="zh-CN" sz="1600" dirty="0" smtClean="0"/>
                <a:t>个研究所，</a:t>
              </a:r>
              <a:r>
                <a:rPr lang="zh-CN" altLang="en-US" sz="1600" dirty="0" smtClean="0"/>
                <a:t>需</a:t>
              </a:r>
              <a:r>
                <a:rPr lang="zh-CN" altLang="zh-CN" sz="1600" dirty="0" smtClean="0"/>
                <a:t>要改建试验基地</a:t>
              </a:r>
              <a:r>
                <a:rPr lang="en-US" altLang="zh-CN" sz="1600" dirty="0" smtClean="0"/>
                <a:t>4</a:t>
              </a:r>
              <a:r>
                <a:rPr lang="zh-CN" altLang="zh-CN" sz="1600" dirty="0" smtClean="0"/>
                <a:t>个、实验室</a:t>
              </a:r>
              <a:r>
                <a:rPr lang="en-US" altLang="zh-CN" sz="1600" dirty="0" smtClean="0"/>
                <a:t>10</a:t>
              </a:r>
              <a:r>
                <a:rPr lang="zh-CN" altLang="zh-CN" sz="1600" dirty="0" smtClean="0"/>
                <a:t>个，新建试验基地</a:t>
              </a:r>
              <a:r>
                <a:rPr lang="en-US" altLang="zh-CN" sz="1600" dirty="0" smtClean="0"/>
                <a:t>4</a:t>
              </a:r>
              <a:r>
                <a:rPr lang="zh-CN" altLang="zh-CN" sz="1600" dirty="0" smtClean="0"/>
                <a:t>个、实验室</a:t>
              </a:r>
              <a:r>
                <a:rPr lang="en-US" altLang="zh-CN" sz="1600" dirty="0" smtClean="0"/>
                <a:t>7</a:t>
              </a:r>
              <a:r>
                <a:rPr lang="zh-CN" altLang="zh-CN" sz="1600" dirty="0" smtClean="0"/>
                <a:t>个</a:t>
              </a:r>
              <a:endParaRPr lang="zh-CN" altLang="en-US" sz="1600" dirty="0"/>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Pixel">
  <a:themeElements>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fontScheme name="Pixel">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76200" cap="flat" cmpd="sng" algn="ctr">
          <a:solidFill>
            <a:schemeClr val="bg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w="76200" cap="flat" cmpd="sng" algn="ctr">
          <a:solidFill>
            <a:schemeClr val="bg2"/>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AU" sz="18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Pixel 1">
        <a:dk1>
          <a:srgbClr val="0066FF"/>
        </a:dk1>
        <a:lt1>
          <a:srgbClr val="FFFFFF"/>
        </a:lt1>
        <a:dk2>
          <a:srgbClr val="000066"/>
        </a:dk2>
        <a:lt2>
          <a:srgbClr val="FFFFFF"/>
        </a:lt2>
        <a:accent1>
          <a:srgbClr val="6699FF"/>
        </a:accent1>
        <a:accent2>
          <a:srgbClr val="3333FF"/>
        </a:accent2>
        <a:accent3>
          <a:srgbClr val="AAAAB8"/>
        </a:accent3>
        <a:accent4>
          <a:srgbClr val="DADADA"/>
        </a:accent4>
        <a:accent5>
          <a:srgbClr val="B8CAFF"/>
        </a:accent5>
        <a:accent6>
          <a:srgbClr val="2D2DE7"/>
        </a:accent6>
        <a:hlink>
          <a:srgbClr val="FFCC00"/>
        </a:hlink>
        <a:folHlink>
          <a:srgbClr val="0000CC"/>
        </a:folHlink>
      </a:clrScheme>
      <a:clrMap bg1="dk2" tx1="lt1" bg2="dk1" tx2="lt2" accent1="accent1" accent2="accent2" accent3="accent3" accent4="accent4" accent5="accent5" accent6="accent6" hlink="hlink" folHlink="folHlink"/>
    </a:extraClrScheme>
    <a:extraClrScheme>
      <a:clrScheme name="Pixel 2">
        <a:dk1>
          <a:srgbClr val="009999"/>
        </a:dk1>
        <a:lt1>
          <a:srgbClr val="FFFFFF"/>
        </a:lt1>
        <a:dk2>
          <a:srgbClr val="334B49"/>
        </a:dk2>
        <a:lt2>
          <a:srgbClr val="FFFFFF"/>
        </a:lt2>
        <a:accent1>
          <a:srgbClr val="33CCCC"/>
        </a:accent1>
        <a:accent2>
          <a:srgbClr val="008080"/>
        </a:accent2>
        <a:accent3>
          <a:srgbClr val="ADB1B1"/>
        </a:accent3>
        <a:accent4>
          <a:srgbClr val="DADADA"/>
        </a:accent4>
        <a:accent5>
          <a:srgbClr val="ADE2E2"/>
        </a:accent5>
        <a:accent6>
          <a:srgbClr val="007373"/>
        </a:accent6>
        <a:hlink>
          <a:srgbClr val="FFCC00"/>
        </a:hlink>
        <a:folHlink>
          <a:srgbClr val="006666"/>
        </a:folHlink>
      </a:clrScheme>
      <a:clrMap bg1="dk2" tx1="lt1" bg2="dk1" tx2="lt2" accent1="accent1" accent2="accent2" accent3="accent3" accent4="accent4" accent5="accent5" accent6="accent6" hlink="hlink" folHlink="folHlink"/>
    </a:extraClrScheme>
    <a:extraClrScheme>
      <a:clrScheme name="Pixel 3">
        <a:dk1>
          <a:srgbClr val="006699"/>
        </a:dk1>
        <a:lt1>
          <a:srgbClr val="FFFFFF"/>
        </a:lt1>
        <a:dk2>
          <a:srgbClr val="333399"/>
        </a:dk2>
        <a:lt2>
          <a:srgbClr val="FFFFFF"/>
        </a:lt2>
        <a:accent1>
          <a:srgbClr val="0099CC"/>
        </a:accent1>
        <a:accent2>
          <a:srgbClr val="0386AF"/>
        </a:accent2>
        <a:accent3>
          <a:srgbClr val="ADADCA"/>
        </a:accent3>
        <a:accent4>
          <a:srgbClr val="DADADA"/>
        </a:accent4>
        <a:accent5>
          <a:srgbClr val="AACAE2"/>
        </a:accent5>
        <a:accent6>
          <a:srgbClr val="02799E"/>
        </a:accent6>
        <a:hlink>
          <a:srgbClr val="FFCC00"/>
        </a:hlink>
        <a:folHlink>
          <a:srgbClr val="6699FF"/>
        </a:folHlink>
      </a:clrScheme>
      <a:clrMap bg1="dk2" tx1="lt1" bg2="dk1" tx2="lt2" accent1="accent1" accent2="accent2" accent3="accent3" accent4="accent4" accent5="accent5" accent6="accent6" hlink="hlink" folHlink="folHlink"/>
    </a:extraClrScheme>
    <a:extraClrScheme>
      <a:clrScheme name="Pixel 4">
        <a:dk1>
          <a:srgbClr val="008080"/>
        </a:dk1>
        <a:lt1>
          <a:srgbClr val="FFFFFF"/>
        </a:lt1>
        <a:dk2>
          <a:srgbClr val="2F978D"/>
        </a:dk2>
        <a:lt2>
          <a:srgbClr val="FFFFFF"/>
        </a:lt2>
        <a:accent1>
          <a:srgbClr val="0099FF"/>
        </a:accent1>
        <a:accent2>
          <a:srgbClr val="009999"/>
        </a:accent2>
        <a:accent3>
          <a:srgbClr val="ADC9C5"/>
        </a:accent3>
        <a:accent4>
          <a:srgbClr val="DADADA"/>
        </a:accent4>
        <a:accent5>
          <a:srgbClr val="AACAFF"/>
        </a:accent5>
        <a:accent6>
          <a:srgbClr val="008A8A"/>
        </a:accent6>
        <a:hlink>
          <a:srgbClr val="FFFFCC"/>
        </a:hlink>
        <a:folHlink>
          <a:srgbClr val="70CAC6"/>
        </a:folHlink>
      </a:clrScheme>
      <a:clrMap bg1="dk2" tx1="lt1" bg2="dk1" tx2="lt2" accent1="accent1" accent2="accent2" accent3="accent3" accent4="accent4" accent5="accent5" accent6="accent6" hlink="hlink" folHlink="folHlink"/>
    </a:extraClrScheme>
    <a:extraClrScheme>
      <a:clrScheme name="Pixel 5">
        <a:dk1>
          <a:srgbClr val="822504"/>
        </a:dk1>
        <a:lt1>
          <a:srgbClr val="FFFFFF"/>
        </a:lt1>
        <a:dk2>
          <a:srgbClr val="330000"/>
        </a:dk2>
        <a:lt2>
          <a:srgbClr val="FFFFFF"/>
        </a:lt2>
        <a:accent1>
          <a:srgbClr val="FF9900"/>
        </a:accent1>
        <a:accent2>
          <a:srgbClr val="9E2A06"/>
        </a:accent2>
        <a:accent3>
          <a:srgbClr val="ADAAAA"/>
        </a:accent3>
        <a:accent4>
          <a:srgbClr val="DADADA"/>
        </a:accent4>
        <a:accent5>
          <a:srgbClr val="FFCAAA"/>
        </a:accent5>
        <a:accent6>
          <a:srgbClr val="8F2505"/>
        </a:accent6>
        <a:hlink>
          <a:srgbClr val="FF3300"/>
        </a:hlink>
        <a:folHlink>
          <a:srgbClr val="7C0704"/>
        </a:folHlink>
      </a:clrScheme>
      <a:clrMap bg1="dk2" tx1="lt1" bg2="dk1" tx2="lt2" accent1="accent1" accent2="accent2" accent3="accent3" accent4="accent4" accent5="accent5" accent6="accent6" hlink="hlink" folHlink="folHlink"/>
    </a:extraClrScheme>
    <a:extraClrScheme>
      <a:clrScheme name="Pixel 6">
        <a:dk1>
          <a:srgbClr val="336600"/>
        </a:dk1>
        <a:lt1>
          <a:srgbClr val="FFFFFF"/>
        </a:lt1>
        <a:dk2>
          <a:srgbClr val="4A7911"/>
        </a:dk2>
        <a:lt2>
          <a:srgbClr val="FFFFFF"/>
        </a:lt2>
        <a:accent1>
          <a:srgbClr val="666633"/>
        </a:accent1>
        <a:accent2>
          <a:srgbClr val="669900"/>
        </a:accent2>
        <a:accent3>
          <a:srgbClr val="B1BEAA"/>
        </a:accent3>
        <a:accent4>
          <a:srgbClr val="DADADA"/>
        </a:accent4>
        <a:accent5>
          <a:srgbClr val="B8B8AD"/>
        </a:accent5>
        <a:accent6>
          <a:srgbClr val="5C8A00"/>
        </a:accent6>
        <a:hlink>
          <a:srgbClr val="FFCC00"/>
        </a:hlink>
        <a:folHlink>
          <a:srgbClr val="99CC00"/>
        </a:folHlink>
      </a:clrScheme>
      <a:clrMap bg1="dk2" tx1="lt1" bg2="dk1" tx2="lt2" accent1="accent1" accent2="accent2" accent3="accent3" accent4="accent4" accent5="accent5" accent6="accent6" hlink="hlink" folHlink="folHlink"/>
    </a:extraClrScheme>
    <a:extraClrScheme>
      <a:clrScheme name="Pixel 7">
        <a:dk1>
          <a:srgbClr val="000000"/>
        </a:dk1>
        <a:lt1>
          <a:srgbClr val="FFFFFF"/>
        </a:lt1>
        <a:dk2>
          <a:srgbClr val="000000"/>
        </a:dk2>
        <a:lt2>
          <a:srgbClr val="CC3300"/>
        </a:lt2>
        <a:accent1>
          <a:srgbClr val="FFCC00"/>
        </a:accent1>
        <a:accent2>
          <a:srgbClr val="CC6600"/>
        </a:accent2>
        <a:accent3>
          <a:srgbClr val="FFFFFF"/>
        </a:accent3>
        <a:accent4>
          <a:srgbClr val="000000"/>
        </a:accent4>
        <a:accent5>
          <a:srgbClr val="FFE2AA"/>
        </a:accent5>
        <a:accent6>
          <a:srgbClr val="B95C00"/>
        </a:accent6>
        <a:hlink>
          <a:srgbClr val="663300"/>
        </a:hlink>
        <a:folHlink>
          <a:srgbClr val="CC9900"/>
        </a:folHlink>
      </a:clrScheme>
      <a:clrMap bg1="lt1" tx1="dk1" bg2="lt2" tx2="dk2" accent1="accent1" accent2="accent2" accent3="accent3" accent4="accent4" accent5="accent5" accent6="accent6" hlink="hlink" folHlink="folHlink"/>
    </a:extraClrScheme>
    <a:extraClrScheme>
      <a:clrScheme name="Pixel 8">
        <a:dk1>
          <a:srgbClr val="003300"/>
        </a:dk1>
        <a:lt1>
          <a:srgbClr val="FFFFFF"/>
        </a:lt1>
        <a:dk2>
          <a:srgbClr val="000000"/>
        </a:dk2>
        <a:lt2>
          <a:srgbClr val="336600"/>
        </a:lt2>
        <a:accent1>
          <a:srgbClr val="CCCC00"/>
        </a:accent1>
        <a:accent2>
          <a:srgbClr val="669900"/>
        </a:accent2>
        <a:accent3>
          <a:srgbClr val="FFFFFF"/>
        </a:accent3>
        <a:accent4>
          <a:srgbClr val="002A00"/>
        </a:accent4>
        <a:accent5>
          <a:srgbClr val="E2E2AA"/>
        </a:accent5>
        <a:accent6>
          <a:srgbClr val="5C8A00"/>
        </a:accent6>
        <a:hlink>
          <a:srgbClr val="333300"/>
        </a:hlink>
        <a:folHlink>
          <a:srgbClr val="99CC00"/>
        </a:folHlink>
      </a:clrScheme>
      <a:clrMap bg1="lt1" tx1="dk1" bg2="lt2" tx2="dk2" accent1="accent1" accent2="accent2" accent3="accent3" accent4="accent4" accent5="accent5" accent6="accent6" hlink="hlink" folHlink="folHlink"/>
    </a:extraClrScheme>
    <a:extraClrScheme>
      <a:clrScheme name="Pixel 9">
        <a:dk1>
          <a:srgbClr val="000000"/>
        </a:dk1>
        <a:lt1>
          <a:srgbClr val="FFFFFF"/>
        </a:lt1>
        <a:dk2>
          <a:srgbClr val="000000"/>
        </a:dk2>
        <a:lt2>
          <a:srgbClr val="440044"/>
        </a:lt2>
        <a:accent1>
          <a:srgbClr val="FFCCCC"/>
        </a:accent1>
        <a:accent2>
          <a:srgbClr val="790571"/>
        </a:accent2>
        <a:accent3>
          <a:srgbClr val="FFFFFF"/>
        </a:accent3>
        <a:accent4>
          <a:srgbClr val="000000"/>
        </a:accent4>
        <a:accent5>
          <a:srgbClr val="FFE2E2"/>
        </a:accent5>
        <a:accent6>
          <a:srgbClr val="6D0466"/>
        </a:accent6>
        <a:hlink>
          <a:srgbClr val="993366"/>
        </a:hlink>
        <a:folHlink>
          <a:srgbClr val="9F839F"/>
        </a:folHlink>
      </a:clrScheme>
      <a:clrMap bg1="lt1" tx1="dk1" bg2="lt2" tx2="dk2" accent1="accent1" accent2="accent2" accent3="accent3" accent4="accent4" accent5="accent5" accent6="accent6" hlink="hlink" folHlink="folHlink"/>
    </a:extraClrScheme>
    <a:extraClrScheme>
      <a:clrScheme name="Pixel 10">
        <a:dk1>
          <a:srgbClr val="000000"/>
        </a:dk1>
        <a:lt1>
          <a:srgbClr val="FFFFFF"/>
        </a:lt1>
        <a:dk2>
          <a:srgbClr val="000000"/>
        </a:dk2>
        <a:lt2>
          <a:srgbClr val="FF9900"/>
        </a:lt2>
        <a:accent1>
          <a:srgbClr val="FFCC99"/>
        </a:accent1>
        <a:accent2>
          <a:srgbClr val="FBA313"/>
        </a:accent2>
        <a:accent3>
          <a:srgbClr val="FFFFFF"/>
        </a:accent3>
        <a:accent4>
          <a:srgbClr val="000000"/>
        </a:accent4>
        <a:accent5>
          <a:srgbClr val="FFE2CA"/>
        </a:accent5>
        <a:accent6>
          <a:srgbClr val="E39310"/>
        </a:accent6>
        <a:hlink>
          <a:srgbClr val="CC3300"/>
        </a:hlink>
        <a:folHlink>
          <a:srgbClr val="FCC66E"/>
        </a:folHlink>
      </a:clrScheme>
      <a:clrMap bg1="lt1" tx1="dk1" bg2="lt2" tx2="dk2" accent1="accent1" accent2="accent2" accent3="accent3" accent4="accent4" accent5="accent5" accent6="accent6" hlink="hlink" folHlink="folHlink"/>
    </a:extraClrScheme>
    <a:extraClrScheme>
      <a:clrScheme name="Pixel 11">
        <a:dk1>
          <a:srgbClr val="000000"/>
        </a:dk1>
        <a:lt1>
          <a:srgbClr val="FFFFFF"/>
        </a:lt1>
        <a:dk2>
          <a:srgbClr val="000000"/>
        </a:dk2>
        <a:lt2>
          <a:srgbClr val="779F92"/>
        </a:lt2>
        <a:accent1>
          <a:srgbClr val="33CCCC"/>
        </a:accent1>
        <a:accent2>
          <a:srgbClr val="9DC2D7"/>
        </a:accent2>
        <a:accent3>
          <a:srgbClr val="FFFFFF"/>
        </a:accent3>
        <a:accent4>
          <a:srgbClr val="000000"/>
        </a:accent4>
        <a:accent5>
          <a:srgbClr val="ADE2E2"/>
        </a:accent5>
        <a:accent6>
          <a:srgbClr val="8EB0C3"/>
        </a:accent6>
        <a:hlink>
          <a:srgbClr val="006666"/>
        </a:hlink>
        <a:folHlink>
          <a:srgbClr val="CCCCFF"/>
        </a:folHlink>
      </a:clrScheme>
      <a:clrMap bg1="lt1" tx1="dk1" bg2="lt2" tx2="dk2" accent1="accent1" accent2="accent2" accent3="accent3" accent4="accent4" accent5="accent5" accent6="accent6" hlink="hlink" folHlink="folHlink"/>
    </a:extraClrScheme>
    <a:extraClrScheme>
      <a:clrScheme name="Pixel 12">
        <a:dk1>
          <a:srgbClr val="000000"/>
        </a:dk1>
        <a:lt1>
          <a:srgbClr val="FFFFFF"/>
        </a:lt1>
        <a:dk2>
          <a:srgbClr val="000000"/>
        </a:dk2>
        <a:lt2>
          <a:srgbClr val="00007D"/>
        </a:lt2>
        <a:accent1>
          <a:srgbClr val="9999FF"/>
        </a:accent1>
        <a:accent2>
          <a:srgbClr val="9999CC"/>
        </a:accent2>
        <a:accent3>
          <a:srgbClr val="FFFFFF"/>
        </a:accent3>
        <a:accent4>
          <a:srgbClr val="000000"/>
        </a:accent4>
        <a:accent5>
          <a:srgbClr val="CACAFF"/>
        </a:accent5>
        <a:accent6>
          <a:srgbClr val="8A8AB9"/>
        </a:accent6>
        <a:hlink>
          <a:srgbClr val="666699"/>
        </a:hlink>
        <a:folHlink>
          <a:srgbClr val="CCCCE6"/>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735</TotalTime>
  <Words>1536</Words>
  <Application>Microsoft Office PowerPoint</Application>
  <PresentationFormat>全屏显示(4:3)</PresentationFormat>
  <Paragraphs>294</Paragraphs>
  <Slides>17</Slides>
  <Notes>0</Notes>
  <HiddenSlides>0</HiddenSlides>
  <MMClips>0</MMClips>
  <ScaleCrop>false</ScaleCrop>
  <HeadingPairs>
    <vt:vector size="4" baseType="variant">
      <vt:variant>
        <vt:lpstr>主题</vt:lpstr>
      </vt:variant>
      <vt:variant>
        <vt:i4>1</vt:i4>
      </vt:variant>
      <vt:variant>
        <vt:lpstr>幻灯片标题</vt:lpstr>
      </vt:variant>
      <vt:variant>
        <vt:i4>17</vt:i4>
      </vt:variant>
    </vt:vector>
  </HeadingPairs>
  <TitlesOfParts>
    <vt:vector size="18" baseType="lpstr">
      <vt:lpstr>Pixel</vt:lpstr>
      <vt:lpstr>做好创新工程支撑条件保障的几点考虑 </vt:lpstr>
      <vt:lpstr>PowerPoint 演示文稿</vt:lpstr>
      <vt:lpstr>PowerPoint 演示文稿</vt:lpstr>
      <vt:lpstr>（二）主要任务</vt:lpstr>
      <vt:lpstr>（三）主要进展——遴选科研团队</vt:lpstr>
      <vt:lpstr>（三）主要进展——开展协同创新</vt:lpstr>
      <vt:lpstr>PowerPoint 演示文稿</vt:lpstr>
      <vt:lpstr>（一）立足创新工程科研活动的需求</vt:lpstr>
      <vt:lpstr>（二）条件需求分析</vt:lpstr>
      <vt:lpstr>PowerPoint 演示文稿</vt:lpstr>
      <vt:lpstr>PowerPoint 演示文稿</vt:lpstr>
      <vt:lpstr>PowerPoint 演示文稿</vt:lpstr>
      <vt:lpstr>PowerPoint 演示文稿</vt:lpstr>
      <vt:lpstr>（一）对接机制</vt:lpstr>
      <vt:lpstr>（二）共享机制</vt:lpstr>
      <vt:lpstr>（三）责任机制</vt:lpstr>
      <vt:lpstr>（四）长效机制</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admin</dc:creator>
  <cp:lastModifiedBy>Owner</cp:lastModifiedBy>
  <cp:revision>83</cp:revision>
  <dcterms:created xsi:type="dcterms:W3CDTF">2008-01-04T00:05:07Z</dcterms:created>
  <dcterms:modified xsi:type="dcterms:W3CDTF">2014-11-21T07:15:43Z</dcterms:modified>
</cp:coreProperties>
</file>